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93" r:id="rId3"/>
    <p:sldId id="294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4" r:id="rId28"/>
    <p:sldId id="282" r:id="rId29"/>
    <p:sldId id="283" r:id="rId30"/>
    <p:sldId id="285" r:id="rId31"/>
    <p:sldId id="286" r:id="rId32"/>
    <p:sldId id="287" r:id="rId33"/>
    <p:sldId id="288" r:id="rId34"/>
    <p:sldId id="289" r:id="rId35"/>
    <p:sldId id="290" r:id="rId36"/>
    <p:sldId id="295" r:id="rId37"/>
    <p:sldId id="296" r:id="rId38"/>
    <p:sldId id="297" r:id="rId39"/>
    <p:sldId id="292" r:id="rId4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02F72-150E-45F6-9B34-452FE5F33CF6}" type="datetimeFigureOut">
              <a:rPr lang="hu-HU" smtClean="0"/>
              <a:pPr/>
              <a:t>2012.05.11.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41D584-D387-42A9-9297-C5326F534E1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3617-8621-4F49-BB43-CCC8346A462B}" type="datetimeFigureOut">
              <a:rPr lang="hu-HU" smtClean="0"/>
              <a:pPr/>
              <a:t>2012.05.11.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7C65-16A8-4EBE-A6B2-C1A535DE594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3617-8621-4F49-BB43-CCC8346A462B}" type="datetimeFigureOut">
              <a:rPr lang="hu-HU" smtClean="0"/>
              <a:pPr/>
              <a:t>2012.05.11.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7C65-16A8-4EBE-A6B2-C1A535DE594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3617-8621-4F49-BB43-CCC8346A462B}" type="datetimeFigureOut">
              <a:rPr lang="hu-HU" smtClean="0"/>
              <a:pPr/>
              <a:t>2012.05.11.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7C65-16A8-4EBE-A6B2-C1A535DE594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3617-8621-4F49-BB43-CCC8346A462B}" type="datetimeFigureOut">
              <a:rPr lang="hu-HU" smtClean="0"/>
              <a:pPr/>
              <a:t>2012.05.11.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7C65-16A8-4EBE-A6B2-C1A535DE594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3617-8621-4F49-BB43-CCC8346A462B}" type="datetimeFigureOut">
              <a:rPr lang="hu-HU" smtClean="0"/>
              <a:pPr/>
              <a:t>2012.05.11.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7C65-16A8-4EBE-A6B2-C1A535DE594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3617-8621-4F49-BB43-CCC8346A462B}" type="datetimeFigureOut">
              <a:rPr lang="hu-HU" smtClean="0"/>
              <a:pPr/>
              <a:t>2012.05.11.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7C65-16A8-4EBE-A6B2-C1A535DE594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3617-8621-4F49-BB43-CCC8346A462B}" type="datetimeFigureOut">
              <a:rPr lang="hu-HU" smtClean="0"/>
              <a:pPr/>
              <a:t>2012.05.11.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7C65-16A8-4EBE-A6B2-C1A535DE594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3617-8621-4F49-BB43-CCC8346A462B}" type="datetimeFigureOut">
              <a:rPr lang="hu-HU" smtClean="0"/>
              <a:pPr/>
              <a:t>2012.05.11.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7C65-16A8-4EBE-A6B2-C1A535DE594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3617-8621-4F49-BB43-CCC8346A462B}" type="datetimeFigureOut">
              <a:rPr lang="hu-HU" smtClean="0"/>
              <a:pPr/>
              <a:t>2012.05.11.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7C65-16A8-4EBE-A6B2-C1A535DE594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3617-8621-4F49-BB43-CCC8346A462B}" type="datetimeFigureOut">
              <a:rPr lang="hu-HU" smtClean="0"/>
              <a:pPr/>
              <a:t>2012.05.11.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7C65-16A8-4EBE-A6B2-C1A535DE594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C3617-8621-4F49-BB43-CCC8346A462B}" type="datetimeFigureOut">
              <a:rPr lang="hu-HU" smtClean="0"/>
              <a:pPr/>
              <a:t>2012.05.11.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7C65-16A8-4EBE-A6B2-C1A535DE594E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C3617-8621-4F49-BB43-CCC8346A462B}" type="datetimeFigureOut">
              <a:rPr lang="hu-HU" smtClean="0"/>
              <a:pPr/>
              <a:t>2012.05.11.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57C65-16A8-4EBE-A6B2-C1A535DE594E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nny-arcade.com/comic/2004/03/19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hu.wikipedia.org/wiki/%E2%80%9EBet%C3%B6rt_ablak%E2%80%9D-elv" TargetMode="External"/><Relationship Id="rId2" Type="http://schemas.openxmlformats.org/officeDocument/2006/relationships/hyperlink" Target="http://www.paulgraham.com/troll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many.corante.com/20030801.shtml" TargetMode="External"/><Relationship Id="rId2" Type="http://schemas.openxmlformats.org/officeDocument/2006/relationships/hyperlink" Target="http://hu.wikipedia.org/wiki/Wikip%C3%A9dia:Jimmy_Wales_az_%C3%A9les_k%C3%A9sekr%C5%91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David_D._Clark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racked.com/article_17341_5-terrifying-bastardizations-wikipedia-model.html" TargetMode="External"/><Relationship Id="rId3" Type="http://schemas.openxmlformats.org/officeDocument/2006/relationships/hyperlink" Target="http://en.citizendium.org/" TargetMode="External"/><Relationship Id="rId7" Type="http://schemas.openxmlformats.org/officeDocument/2006/relationships/hyperlink" Target="http://www.metapedia.org/" TargetMode="External"/><Relationship Id="rId2" Type="http://schemas.openxmlformats.org/officeDocument/2006/relationships/hyperlink" Target="http://en.wikipedia.org/wiki/Enciclopedia_Libre_Universal_en_Espa%C3%B1o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onservapedia.com/Main_Page" TargetMode="External"/><Relationship Id="rId5" Type="http://schemas.openxmlformats.org/officeDocument/2006/relationships/hyperlink" Target="http://www.wikinfo.org/index.php/Main_Page" TargetMode="External"/><Relationship Id="rId4" Type="http://schemas.openxmlformats.org/officeDocument/2006/relationships/hyperlink" Target="http://en.wikipedia.org/wiki/Veropedia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Wikipedia:What_%22Ignore_all_rules%22_means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aronsw.com/weblog/whowriteswikipedia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eatballwiki.org/wiki/" TargetMode="External"/><Relationship Id="rId2" Type="http://schemas.openxmlformats.org/officeDocument/2006/relationships/hyperlink" Target="http://c2.com/cgi/wiki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" TargetMode="External"/><Relationship Id="rId2" Type="http://schemas.openxmlformats.org/officeDocument/2006/relationships/hyperlink" Target="http://meta.wikimedia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trategy.wikimedia.org/" TargetMode="External"/><Relationship Id="rId4" Type="http://schemas.openxmlformats.org/officeDocument/2006/relationships/hyperlink" Target="http://www.mediawiki.org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recomeseverybody.org/2008/04/looking-for-the-mouse.html" TargetMode="External"/><Relationship Id="rId2" Type="http://schemas.openxmlformats.org/officeDocument/2006/relationships/hyperlink" Target="http://www.cow.net/transcript.tx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Wikipedia:Lamest_edit_wars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Wikipedia:Why_Wikipedia_cannot_claim_the_earth_is_not_flat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hu.wikipedia.org/wiki/Wikip%C3%A9dia:Milyen_sz%C3%ADn%C5%B1_legyen_a_biciklit%C3%A1rol%C3%B3?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wikiscanner.virgil.gr/" TargetMode="External"/><Relationship Id="rId2" Type="http://schemas.openxmlformats.org/officeDocument/2006/relationships/hyperlink" Target="http://hu.wikipedia.org/wiki/A_kiv%C3%A1lasztott_(val%C3%B3s%C3%A1gshow)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methingawful.com/d/news/wikigroaning.php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meta.wikimedia.org/wiki/Deletionism" TargetMode="External"/><Relationship Id="rId2" Type="http://schemas.openxmlformats.org/officeDocument/2006/relationships/hyperlink" Target="http://meta.wikimedia.org/wiki/Inclusionis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Wikipedia:Wikipedia_Signpost/2006-02-06/Userbox_warring" TargetMode="External"/><Relationship Id="rId4" Type="http://schemas.openxmlformats.org/officeDocument/2006/relationships/hyperlink" Target="http://en.wikipedia.org/wiki/Wikipedia_biography_controversy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pyright.cornell.edu/resources/publicdomain.cfm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streetmap.org/" TargetMode="External"/><Relationship Id="rId2" Type="http://schemas.openxmlformats.org/officeDocument/2006/relationships/hyperlink" Target="http://boingboing.net/2009/07/20/uk-national-portrait.html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ppropedia.org/Welcome_to_Appropedia" TargetMode="External"/><Relationship Id="rId3" Type="http://schemas.openxmlformats.org/officeDocument/2006/relationships/hyperlink" Target="http://www.wikihow.com/Main-Page" TargetMode="External"/><Relationship Id="rId7" Type="http://schemas.openxmlformats.org/officeDocument/2006/relationships/hyperlink" Target="http://microformats/" TargetMode="External"/><Relationship Id="rId2" Type="http://schemas.openxmlformats.org/officeDocument/2006/relationships/hyperlink" Target="http://www.wikimedia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kia.com/Wikia" TargetMode="External"/><Relationship Id="rId5" Type="http://schemas.openxmlformats.org/officeDocument/2006/relationships/hyperlink" Target="https://wiki.ubuntu.com/" TargetMode="External"/><Relationship Id="rId4" Type="http://schemas.openxmlformats.org/officeDocument/2006/relationships/hyperlink" Target="http://kb.mozillazine.org/" TargetMode="Externa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kipatterns.com/display/wikipatterns/Wikipatterns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omparison_of_wiki_software" TargetMode="External"/><Relationship Id="rId2" Type="http://schemas.openxmlformats.org/officeDocument/2006/relationships/hyperlink" Target="http://www.wikimatrix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bitnami.org/stack/mediawiki" TargetMode="External"/><Relationship Id="rId4" Type="http://schemas.openxmlformats.org/officeDocument/2006/relationships/hyperlink" Target="http://www.mediawiki.org/" TargetMode="Externa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eatures.slashdot.org/article.pl?sid=05/04/19/1746205&amp;tid=95" TargetMode="External"/><Relationship Id="rId2" Type="http://schemas.openxmlformats.org/officeDocument/2006/relationships/hyperlink" Target="http://features.slashdot.org/article.pl?sid=05/04/18/164213&amp;tid=9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A%20l&#225;thatatlan%20p&#233;nz" TargetMode="External"/><Relationship Id="rId7" Type="http://schemas.openxmlformats.org/officeDocument/2006/relationships/hyperlink" Target="http://stats.wikimedia.org/" TargetMode="External"/><Relationship Id="rId2" Type="http://schemas.openxmlformats.org/officeDocument/2006/relationships/hyperlink" Target="http://www.nature.com/nature/journal/v438/n7070/full/438900a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www.gossamer-threads.com/lists/wiki/foundation/167459" TargetMode="External"/><Relationship Id="rId4" Type="http://schemas.openxmlformats.org/officeDocument/2006/relationships/hyperlink" Target="http://www.presseportal.de/pm/6329/1096919/gruner_jahr_stern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u.wikipedia.org/wiki/Wikip%C3%A9dia:A_Wikip%C3%A9dia_%C3%B6t_pill%C3%A9re" TargetMode="External"/><Relationship Id="rId2" Type="http://schemas.openxmlformats.org/officeDocument/2006/relationships/hyperlink" Target="http://hu.wikipedia.org/wiki/Wikip%C3%A9dia:A_Wikim%C3%A9dia-projektek_k%C3%B6z%C3%B6s_alapelve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Wikipédia</a:t>
            </a:r>
            <a:r>
              <a:rPr lang="hu-HU" dirty="0" smtClean="0"/>
              <a:t> </a:t>
            </a:r>
            <a:r>
              <a:rPr lang="hu-HU" dirty="0" smtClean="0"/>
              <a:t>és a </a:t>
            </a:r>
            <a:r>
              <a:rPr lang="hu-HU" dirty="0" err="1" smtClean="0"/>
              <a:t>wiki</a:t>
            </a:r>
            <a:r>
              <a:rPr lang="hu-HU" dirty="0" smtClean="0"/>
              <a:t> modell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Viselkedés: működhet-e</a:t>
            </a:r>
            <a:r>
              <a:rPr lang="hu-HU" dirty="0" smtClean="0"/>
              <a:t>?</a:t>
            </a:r>
            <a:endParaRPr lang="hu-HU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924844"/>
            <a:ext cx="762000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zövegdoboz 4"/>
          <p:cNvSpPr txBox="1"/>
          <p:nvPr/>
        </p:nvSpPr>
        <p:spPr>
          <a:xfrm>
            <a:off x="6858016" y="585789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hlinkClick r:id="rId3"/>
              </a:rPr>
              <a:t>(Penny </a:t>
            </a:r>
            <a:r>
              <a:rPr lang="hu-HU" dirty="0" err="1" smtClean="0">
                <a:hlinkClick r:id="rId3"/>
              </a:rPr>
              <a:t>Arcade</a:t>
            </a:r>
            <a:r>
              <a:rPr lang="hu-HU" dirty="0" smtClean="0">
                <a:hlinkClick r:id="rId3"/>
              </a:rPr>
              <a:t>)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Viselkedés: működhet-e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hlinkClick r:id="rId2"/>
              </a:rPr>
              <a:t>A </a:t>
            </a:r>
            <a:r>
              <a:rPr lang="hu-HU" dirty="0" err="1" smtClean="0">
                <a:hlinkClick r:id="rId2"/>
              </a:rPr>
              <a:t>trollok</a:t>
            </a:r>
            <a:r>
              <a:rPr lang="hu-HU" dirty="0" smtClean="0">
                <a:hlinkClick r:id="rId2"/>
              </a:rPr>
              <a:t> Gresham-törvénye</a:t>
            </a:r>
            <a:r>
              <a:rPr lang="hu-HU" dirty="0" smtClean="0"/>
              <a:t>: a </a:t>
            </a:r>
            <a:r>
              <a:rPr lang="hu-HU" dirty="0" err="1" smtClean="0"/>
              <a:t>trollok</a:t>
            </a:r>
            <a:r>
              <a:rPr lang="hu-HU" dirty="0" smtClean="0"/>
              <a:t> hajlandóak olyan oldalakat használni, ahol sok értelmes ember van, de az értelmes emberek nem hajlandóak olyan oldalakat használni, ahol sok </a:t>
            </a:r>
            <a:r>
              <a:rPr lang="hu-HU" dirty="0" err="1" smtClean="0"/>
              <a:t>troll</a:t>
            </a:r>
            <a:r>
              <a:rPr lang="hu-HU" dirty="0" smtClean="0"/>
              <a:t> van</a:t>
            </a:r>
          </a:p>
          <a:p>
            <a:r>
              <a:rPr lang="hu-HU" dirty="0" smtClean="0"/>
              <a:t>Szocializáció fontossága: </a:t>
            </a:r>
            <a:r>
              <a:rPr lang="hu-HU" dirty="0" smtClean="0">
                <a:hlinkClick r:id="rId3"/>
              </a:rPr>
              <a:t>„betört ablak”</a:t>
            </a:r>
            <a:r>
              <a:rPr lang="hu-HU" dirty="0" err="1" smtClean="0">
                <a:hlinkClick r:id="rId3"/>
              </a:rPr>
              <a:t>-elv</a:t>
            </a: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Viselkedés: működhet-e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Elméletben nem, de a gyakorlatban igen </a:t>
            </a:r>
            <a:r>
              <a:rPr lang="hu-HU" dirty="0" smtClean="0">
                <a:sym typeface="Wingdings"/>
              </a:rPr>
              <a:t></a:t>
            </a:r>
          </a:p>
          <a:p>
            <a:r>
              <a:rPr lang="hu-HU" dirty="0" smtClean="0">
                <a:hlinkClick r:id="rId2"/>
              </a:rPr>
              <a:t>Éles kések példája</a:t>
            </a:r>
            <a:r>
              <a:rPr lang="hu-HU" dirty="0" smtClean="0"/>
              <a:t>: ha a kockázat kicsi, megelőzni többet árthat, mint elviselni</a:t>
            </a:r>
          </a:p>
          <a:p>
            <a:r>
              <a:rPr lang="hu-HU" dirty="0" smtClean="0"/>
              <a:t>Helyreállítani egyszerűbb, mint rombolni (</a:t>
            </a:r>
            <a:r>
              <a:rPr lang="hu-HU" dirty="0" err="1" smtClean="0"/>
              <a:t>Shirky</a:t>
            </a:r>
            <a:r>
              <a:rPr lang="hu-HU" dirty="0" smtClean="0"/>
              <a:t>: </a:t>
            </a:r>
            <a:r>
              <a:rPr lang="hu-HU" dirty="0" err="1" smtClean="0">
                <a:hlinkClick r:id="rId3"/>
              </a:rPr>
              <a:t>Wikis</a:t>
            </a:r>
            <a:r>
              <a:rPr lang="hu-HU" dirty="0" smtClean="0">
                <a:hlinkClick r:id="rId3"/>
              </a:rPr>
              <a:t>, </a:t>
            </a:r>
            <a:r>
              <a:rPr lang="hu-HU" dirty="0" err="1" smtClean="0">
                <a:hlinkClick r:id="rId3"/>
              </a:rPr>
              <a:t>Grafitti</a:t>
            </a:r>
            <a:r>
              <a:rPr lang="hu-HU" dirty="0" smtClean="0">
                <a:hlinkClick r:id="rId3"/>
              </a:rPr>
              <a:t>, and </a:t>
            </a:r>
            <a:r>
              <a:rPr lang="hu-HU" dirty="0" err="1" smtClean="0">
                <a:hlinkClick r:id="rId3"/>
              </a:rPr>
              <a:t>Process</a:t>
            </a:r>
            <a:r>
              <a:rPr lang="hu-HU" dirty="0" smtClean="0"/>
              <a:t>)</a:t>
            </a:r>
            <a:endParaRPr lang="hu-H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Döntéshozatal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Durva konszenzus </a:t>
            </a:r>
            <a:r>
              <a:rPr lang="hu-HU" sz="2000" dirty="0" smtClean="0"/>
              <a:t>(</a:t>
            </a:r>
            <a:r>
              <a:rPr lang="en-US" sz="2000" dirty="0" smtClean="0">
                <a:hlinkClick r:id="rId2"/>
              </a:rPr>
              <a:t>Clark</a:t>
            </a:r>
            <a:r>
              <a:rPr lang="hu-HU" sz="2000" dirty="0" smtClean="0"/>
              <a:t>: „</a:t>
            </a:r>
            <a:r>
              <a:rPr lang="hu-HU" sz="2000" i="1" dirty="0" err="1" smtClean="0"/>
              <a:t>We</a:t>
            </a:r>
            <a:r>
              <a:rPr lang="en-US" sz="2000" i="1" dirty="0" smtClean="0"/>
              <a:t> reject: kings, presidents and voting.</a:t>
            </a:r>
            <a:r>
              <a:rPr lang="hu-HU" sz="2000" i="1" dirty="0" smtClean="0"/>
              <a:t> </a:t>
            </a:r>
            <a:r>
              <a:rPr lang="en-US" sz="2000" i="1" dirty="0" smtClean="0"/>
              <a:t>We believe in: rough consensus and running code.</a:t>
            </a:r>
            <a:r>
              <a:rPr lang="hu-HU" sz="2000" i="1" dirty="0" smtClean="0"/>
              <a:t>”)</a:t>
            </a:r>
          </a:p>
          <a:p>
            <a:r>
              <a:rPr lang="hu-HU" dirty="0" smtClean="0"/>
              <a:t>!</a:t>
            </a:r>
            <a:r>
              <a:rPr lang="hu-HU" dirty="0" err="1" smtClean="0"/>
              <a:t>vote</a:t>
            </a:r>
            <a:endParaRPr lang="hu-HU" dirty="0" smtClean="0"/>
          </a:p>
          <a:p>
            <a:r>
              <a:rPr lang="hu-HU" dirty="0" err="1" smtClean="0"/>
              <a:t>Doocracy</a:t>
            </a:r>
            <a:endParaRPr lang="hu-HU" dirty="0" smtClean="0"/>
          </a:p>
          <a:p>
            <a:r>
              <a:rPr lang="hu-HU" dirty="0" smtClean="0"/>
              <a:t>Adminisztrátorok: csak viselkedési kérdésekben</a:t>
            </a:r>
          </a:p>
          <a:p>
            <a:r>
              <a:rPr lang="hu-HU" dirty="0" err="1" smtClean="0"/>
              <a:t>ArbCom</a:t>
            </a:r>
            <a:r>
              <a:rPr lang="hu-HU" dirty="0" smtClean="0"/>
              <a:t>, </a:t>
            </a:r>
            <a:r>
              <a:rPr lang="hu-HU" dirty="0" err="1" smtClean="0"/>
              <a:t>Wikitanács</a:t>
            </a:r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Döntéshozatal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Szavazások</a:t>
            </a:r>
          </a:p>
          <a:p>
            <a:r>
              <a:rPr lang="hu-HU" dirty="0" err="1" smtClean="0"/>
              <a:t>WMF-vétójog</a:t>
            </a:r>
            <a:r>
              <a:rPr lang="hu-HU" dirty="0" smtClean="0"/>
              <a:t> kivételes esetekben</a:t>
            </a:r>
          </a:p>
          <a:p>
            <a:r>
              <a:rPr lang="hu-HU" dirty="0" smtClean="0"/>
              <a:t>Önigazgatás: bürokraták, stewardok</a:t>
            </a:r>
          </a:p>
          <a:p>
            <a:r>
              <a:rPr lang="hu-HU" dirty="0" smtClean="0"/>
              <a:t>3 rétegű szoftver: szerveroldal, scriptek, botok</a:t>
            </a:r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Semlegesség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Semleges nézőpont (valójában: meta-nézőpont)</a:t>
            </a:r>
          </a:p>
          <a:p>
            <a:r>
              <a:rPr lang="hu-HU" dirty="0" smtClean="0"/>
              <a:t>Ellenőrizhetőség, megbízható források, saját kutatás tilalma: külső tekintély a belső helyett</a:t>
            </a:r>
          </a:p>
          <a:p>
            <a:r>
              <a:rPr lang="hu-HU" dirty="0" smtClean="0"/>
              <a:t>Elvi okok: objektivitás, felnőttként kezelni az olvasót</a:t>
            </a:r>
          </a:p>
          <a:p>
            <a:r>
              <a:rPr lang="hu-HU" dirty="0" smtClean="0"/>
              <a:t>Praktikus okok: megbízhatóság nehézségei egy </a:t>
            </a:r>
            <a:r>
              <a:rPr lang="hu-HU" dirty="0" err="1" smtClean="0"/>
              <a:t>pszeudonim</a:t>
            </a:r>
            <a:r>
              <a:rPr lang="hu-HU" dirty="0" smtClean="0"/>
              <a:t> közösségben, önjelölt zsenik leszerelése, a vitákat valahogy el kell dönteni</a:t>
            </a:r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Szabadság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Free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freedom</a:t>
            </a:r>
            <a:endParaRPr lang="hu-HU" dirty="0" smtClean="0"/>
          </a:p>
          <a:p>
            <a:r>
              <a:rPr lang="hu-HU" dirty="0" err="1" smtClean="0"/>
              <a:t>Forkolhatóság</a:t>
            </a:r>
            <a:r>
              <a:rPr lang="hu-HU" dirty="0" smtClean="0"/>
              <a:t>, lehet lábbal szavazni</a:t>
            </a:r>
          </a:p>
          <a:p>
            <a:pPr lvl="1"/>
            <a:r>
              <a:rPr lang="hu-HU" dirty="0" smtClean="0"/>
              <a:t>Reklámmentesség: </a:t>
            </a:r>
            <a:r>
              <a:rPr lang="hu-HU" dirty="0" err="1" smtClean="0">
                <a:hlinkClick r:id="rId2"/>
              </a:rPr>
              <a:t>Encyclopedia</a:t>
            </a:r>
            <a:r>
              <a:rPr lang="hu-HU" dirty="0" smtClean="0">
                <a:hlinkClick r:id="rId2"/>
              </a:rPr>
              <a:t> </a:t>
            </a:r>
            <a:r>
              <a:rPr lang="hu-HU" dirty="0" err="1" smtClean="0">
                <a:hlinkClick r:id="rId2"/>
              </a:rPr>
              <a:t>Libre</a:t>
            </a:r>
            <a:endParaRPr lang="hu-HU" dirty="0" smtClean="0"/>
          </a:p>
          <a:p>
            <a:pPr lvl="1"/>
            <a:r>
              <a:rPr lang="hu-HU" dirty="0" smtClean="0"/>
              <a:t>Külső/belső szakértelem: </a:t>
            </a:r>
            <a:r>
              <a:rPr lang="hu-HU" dirty="0" err="1" smtClean="0">
                <a:hlinkClick r:id="rId3"/>
              </a:rPr>
              <a:t>Citizendium</a:t>
            </a:r>
            <a:endParaRPr lang="hu-HU" dirty="0" smtClean="0"/>
          </a:p>
          <a:p>
            <a:pPr lvl="1"/>
            <a:r>
              <a:rPr lang="hu-HU" dirty="0" smtClean="0"/>
              <a:t>Szabad szerkeszthetőség: </a:t>
            </a:r>
            <a:r>
              <a:rPr lang="hu-HU" dirty="0" err="1" smtClean="0">
                <a:hlinkClick r:id="rId4"/>
              </a:rPr>
              <a:t>Veropedia</a:t>
            </a:r>
            <a:endParaRPr lang="hu-HU" dirty="0" smtClean="0"/>
          </a:p>
          <a:p>
            <a:pPr lvl="1"/>
            <a:r>
              <a:rPr lang="hu-HU" dirty="0" smtClean="0"/>
              <a:t>Semleges nézőpont: </a:t>
            </a:r>
            <a:r>
              <a:rPr lang="hu-HU" dirty="0" err="1" smtClean="0">
                <a:hlinkClick r:id="rId5"/>
              </a:rPr>
              <a:t>Wikinfo</a:t>
            </a:r>
            <a:endParaRPr lang="hu-HU" dirty="0" smtClean="0"/>
          </a:p>
          <a:p>
            <a:pPr lvl="1"/>
            <a:r>
              <a:rPr lang="hu-HU" dirty="0" smtClean="0"/>
              <a:t>Elfogulatlanság: </a:t>
            </a:r>
            <a:r>
              <a:rPr lang="hu-HU" dirty="0" err="1" smtClean="0">
                <a:hlinkClick r:id="rId6"/>
              </a:rPr>
              <a:t>Conservapedia</a:t>
            </a:r>
            <a:r>
              <a:rPr lang="hu-HU" dirty="0" smtClean="0"/>
              <a:t>, </a:t>
            </a:r>
            <a:r>
              <a:rPr lang="hu-HU" dirty="0" err="1" smtClean="0">
                <a:hlinkClick r:id="rId7"/>
              </a:rPr>
              <a:t>Metapedia</a:t>
            </a:r>
            <a:endParaRPr lang="hu-HU" dirty="0" smtClean="0"/>
          </a:p>
          <a:p>
            <a:pPr lvl="1"/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785786" y="6215082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 smtClean="0"/>
              <a:t>Cracked.com</a:t>
            </a:r>
            <a:r>
              <a:rPr lang="hu-HU" dirty="0" smtClean="0"/>
              <a:t>: </a:t>
            </a:r>
            <a:r>
              <a:rPr lang="en-US" dirty="0" smtClean="0">
                <a:hlinkClick r:id="rId8"/>
              </a:rPr>
              <a:t>5 Terrifying Bastardizations of the Wikipedia Model</a:t>
            </a:r>
            <a:endParaRPr lang="hu-H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Ignore</a:t>
            </a:r>
            <a:r>
              <a:rPr lang="hu-HU" dirty="0" smtClean="0"/>
              <a:t> </a:t>
            </a:r>
            <a:r>
              <a:rPr lang="hu-HU" dirty="0" err="1" smtClean="0"/>
              <a:t>all</a:t>
            </a:r>
            <a:r>
              <a:rPr lang="hu-HU" dirty="0" smtClean="0"/>
              <a:t> </a:t>
            </a:r>
            <a:r>
              <a:rPr lang="hu-HU" dirty="0" err="1" smtClean="0"/>
              <a:t>rules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irányelvek csak (néha meglehetősen pontatlan) leírásai a létező gyakorlatnak</a:t>
            </a:r>
          </a:p>
          <a:p>
            <a:r>
              <a:rPr lang="hu-HU" dirty="0" smtClean="0"/>
              <a:t>Tanulási görbe</a:t>
            </a:r>
          </a:p>
          <a:p>
            <a:r>
              <a:rPr lang="hu-HU" dirty="0" smtClean="0"/>
              <a:t>„A törvény szelleme”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500034" y="6215082"/>
            <a:ext cx="8143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 smtClean="0"/>
              <a:t>Wikipedia</a:t>
            </a:r>
            <a:r>
              <a:rPr lang="hu-HU" dirty="0" smtClean="0"/>
              <a:t>: </a:t>
            </a:r>
            <a:r>
              <a:rPr lang="en-US" dirty="0" smtClean="0">
                <a:hlinkClick r:id="rId2"/>
              </a:rPr>
              <a:t>What "Ignore all rules" means</a:t>
            </a:r>
            <a:endParaRPr lang="hu-H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Kik készítik a </a:t>
            </a:r>
            <a:r>
              <a:rPr lang="hu-HU" dirty="0" err="1" smtClean="0"/>
              <a:t>Wikipédiát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Szerkesztők</a:t>
            </a:r>
          </a:p>
          <a:p>
            <a:r>
              <a:rPr lang="hu-HU" dirty="0" smtClean="0"/>
              <a:t>Járőrök</a:t>
            </a:r>
          </a:p>
          <a:p>
            <a:r>
              <a:rPr lang="hu-HU" dirty="0" smtClean="0"/>
              <a:t>Mentorok</a:t>
            </a:r>
          </a:p>
          <a:p>
            <a:r>
              <a:rPr lang="hu-HU" dirty="0" smtClean="0"/>
              <a:t>„Technikusok”, botgazdák</a:t>
            </a:r>
          </a:p>
          <a:p>
            <a:r>
              <a:rPr lang="hu-HU" dirty="0" smtClean="0"/>
              <a:t>Adminisztrátorok, bürokraták</a:t>
            </a:r>
          </a:p>
          <a:p>
            <a:r>
              <a:rPr lang="hu-HU" dirty="0" smtClean="0"/>
              <a:t>OTRS</a:t>
            </a:r>
          </a:p>
          <a:p>
            <a:r>
              <a:rPr lang="hu-HU" dirty="0" smtClean="0"/>
              <a:t>Egyesület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28596" y="6215082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Aaron </a:t>
            </a:r>
            <a:r>
              <a:rPr lang="hu-HU" dirty="0" err="1" smtClean="0"/>
              <a:t>Swartz</a:t>
            </a:r>
            <a:r>
              <a:rPr lang="hu-HU" dirty="0" smtClean="0"/>
              <a:t>: </a:t>
            </a:r>
            <a:r>
              <a:rPr lang="hu-HU" dirty="0" err="1" smtClean="0">
                <a:hlinkClick r:id="rId2"/>
              </a:rPr>
              <a:t>Who</a:t>
            </a:r>
            <a:r>
              <a:rPr lang="hu-HU" dirty="0" smtClean="0">
                <a:hlinkClick r:id="rId2"/>
              </a:rPr>
              <a:t> </a:t>
            </a:r>
            <a:r>
              <a:rPr lang="hu-HU" dirty="0" err="1" smtClean="0">
                <a:hlinkClick r:id="rId2"/>
              </a:rPr>
              <a:t>Writes</a:t>
            </a:r>
            <a:r>
              <a:rPr lang="hu-HU" dirty="0" smtClean="0">
                <a:hlinkClick r:id="rId2"/>
              </a:rPr>
              <a:t> </a:t>
            </a:r>
            <a:r>
              <a:rPr lang="hu-HU" dirty="0" err="1" smtClean="0">
                <a:hlinkClick r:id="rId2"/>
              </a:rPr>
              <a:t>Wikipedia</a:t>
            </a:r>
            <a:r>
              <a:rPr lang="hu-HU" dirty="0" smtClean="0">
                <a:hlinkClick r:id="rId2"/>
              </a:rPr>
              <a:t>?</a:t>
            </a:r>
            <a:endParaRPr lang="hu-H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Milyen teendők vannak egy cikkel?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Tartalom bővítése</a:t>
            </a:r>
          </a:p>
          <a:p>
            <a:r>
              <a:rPr lang="hu-HU" dirty="0" smtClean="0"/>
              <a:t>Formázás</a:t>
            </a:r>
          </a:p>
          <a:p>
            <a:r>
              <a:rPr lang="hu-HU" dirty="0" smtClean="0"/>
              <a:t>Helyesírás</a:t>
            </a:r>
          </a:p>
          <a:p>
            <a:r>
              <a:rPr lang="hu-HU" dirty="0" smtClean="0"/>
              <a:t>Források, ellenőrzés</a:t>
            </a:r>
          </a:p>
          <a:p>
            <a:r>
              <a:rPr lang="hu-HU" dirty="0" smtClean="0"/>
              <a:t>Járőrözés, megjelölés</a:t>
            </a:r>
          </a:p>
          <a:p>
            <a:r>
              <a:rPr lang="hu-HU" dirty="0" smtClean="0"/>
              <a:t>Problémák jelzése</a:t>
            </a:r>
          </a:p>
          <a:p>
            <a:r>
              <a:rPr lang="hu-HU" dirty="0" smtClean="0"/>
              <a:t>Cikkértékelés</a:t>
            </a:r>
          </a:p>
          <a:p>
            <a:r>
              <a:rPr lang="hu-HU" dirty="0" smtClean="0"/>
              <a:t>Kategóriák, navigáció</a:t>
            </a:r>
          </a:p>
          <a:p>
            <a:r>
              <a:rPr lang="hu-HU" dirty="0" smtClean="0"/>
              <a:t>Portálok, listák</a:t>
            </a:r>
          </a:p>
          <a:p>
            <a:r>
              <a:rPr lang="hu-HU" dirty="0" err="1" smtClean="0"/>
              <a:t>Interwikik</a:t>
            </a:r>
            <a:endParaRPr lang="hu-HU" dirty="0" smtClean="0"/>
          </a:p>
          <a:p>
            <a:r>
              <a:rPr lang="hu-HU" dirty="0" smtClean="0"/>
              <a:t>Képek</a:t>
            </a:r>
          </a:p>
          <a:p>
            <a:r>
              <a:rPr lang="hu-HU" dirty="0" smtClean="0"/>
              <a:t>Hivatkozások ellenőrzése (kettős átirányítás, egyértelműsítés)</a:t>
            </a:r>
          </a:p>
          <a:p>
            <a:r>
              <a:rPr lang="hu-HU" dirty="0" smtClean="0"/>
              <a:t>Kiemelés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a </a:t>
            </a:r>
            <a:r>
              <a:rPr lang="hu-HU" dirty="0" err="1" smtClean="0"/>
              <a:t>wiki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Wiki</a:t>
            </a:r>
            <a:r>
              <a:rPr lang="hu-HU" dirty="0" smtClean="0"/>
              <a:t> = könnyű szerkeszthetőség + változáskövetés</a:t>
            </a:r>
          </a:p>
          <a:p>
            <a:r>
              <a:rPr lang="hu-HU" dirty="0" smtClean="0"/>
              <a:t>Szó szerint: gyors</a:t>
            </a:r>
          </a:p>
          <a:p>
            <a:r>
              <a:rPr lang="hu-HU" dirty="0" smtClean="0"/>
              <a:t>Első </a:t>
            </a:r>
            <a:r>
              <a:rPr lang="hu-HU" dirty="0" err="1" smtClean="0"/>
              <a:t>wiki</a:t>
            </a:r>
            <a:r>
              <a:rPr lang="hu-HU" dirty="0" smtClean="0"/>
              <a:t> (</a:t>
            </a:r>
            <a:r>
              <a:rPr lang="hu-HU" dirty="0" smtClean="0">
                <a:hlinkClick r:id="rId2"/>
              </a:rPr>
              <a:t>c2</a:t>
            </a:r>
            <a:r>
              <a:rPr lang="hu-HU" dirty="0" smtClean="0"/>
              <a:t>): 1995,</a:t>
            </a:r>
            <a:br>
              <a:rPr lang="hu-HU" dirty="0" smtClean="0"/>
            </a:br>
            <a:r>
              <a:rPr lang="hu-HU" dirty="0" err="1" smtClean="0"/>
              <a:t>Ward</a:t>
            </a:r>
            <a:r>
              <a:rPr lang="hu-HU" dirty="0" smtClean="0"/>
              <a:t> </a:t>
            </a:r>
            <a:r>
              <a:rPr lang="hu-HU" dirty="0" err="1" smtClean="0"/>
              <a:t>Cunningham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(programozásról)</a:t>
            </a:r>
          </a:p>
          <a:p>
            <a:r>
              <a:rPr lang="hu-HU" dirty="0" err="1" smtClean="0">
                <a:hlinkClick r:id="rId3"/>
              </a:rPr>
              <a:t>Meatball</a:t>
            </a:r>
            <a:r>
              <a:rPr lang="hu-HU" dirty="0" smtClean="0">
                <a:hlinkClick r:id="rId3"/>
              </a:rPr>
              <a:t> </a:t>
            </a:r>
            <a:r>
              <a:rPr lang="hu-HU" dirty="0" err="1" smtClean="0">
                <a:hlinkClick r:id="rId3"/>
              </a:rPr>
              <a:t>Wiki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Kép 3" descr="Wiki_Wiki_bus_(cogdog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27984" y="2492896"/>
            <a:ext cx="4345721" cy="3861048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Milyen közösségi terek vannak?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dirty="0" smtClean="0"/>
              <a:t>Szócikk + laptörténet</a:t>
            </a:r>
          </a:p>
          <a:p>
            <a:r>
              <a:rPr lang="hu-HU" dirty="0" smtClean="0"/>
              <a:t>Vitalap</a:t>
            </a:r>
          </a:p>
          <a:p>
            <a:r>
              <a:rPr lang="hu-HU" dirty="0" smtClean="0"/>
              <a:t>Szerkesztők lapjai, vitalapjai</a:t>
            </a:r>
          </a:p>
          <a:p>
            <a:r>
              <a:rPr lang="hu-HU" dirty="0" smtClean="0"/>
              <a:t>Kocsmafalak, </a:t>
            </a:r>
            <a:r>
              <a:rPr lang="hu-HU" dirty="0" err="1" smtClean="0"/>
              <a:t>üzenőfalak</a:t>
            </a:r>
            <a:endParaRPr lang="hu-HU" dirty="0" smtClean="0"/>
          </a:p>
          <a:p>
            <a:r>
              <a:rPr lang="hu-HU" dirty="0" smtClean="0"/>
              <a:t>Listák: friss változtatások, figyelőlista, problémák</a:t>
            </a:r>
          </a:p>
          <a:p>
            <a:r>
              <a:rPr lang="hu-HU" dirty="0" smtClean="0"/>
              <a:t>Tudakozó</a:t>
            </a:r>
          </a:p>
          <a:p>
            <a:r>
              <a:rPr lang="hu-HU" dirty="0" smtClean="0"/>
              <a:t>Döntéshozásra használt oldalak: szavazás, törlés, kiemelés</a:t>
            </a:r>
          </a:p>
          <a:p>
            <a:r>
              <a:rPr lang="hu-HU" dirty="0" smtClean="0"/>
              <a:t>Irányelvek, útmutatók, esszék, tippek</a:t>
            </a:r>
          </a:p>
          <a:p>
            <a:r>
              <a:rPr lang="hu-HU" dirty="0" smtClean="0"/>
              <a:t>Műhelyek, cikkértékelés</a:t>
            </a:r>
          </a:p>
          <a:p>
            <a:r>
              <a:rPr lang="hu-HU" dirty="0" smtClean="0"/>
              <a:t>Levelezőlisták, IRC</a:t>
            </a:r>
          </a:p>
          <a:p>
            <a:r>
              <a:rPr lang="hu-HU" dirty="0" smtClean="0"/>
              <a:t>Találkozók</a:t>
            </a:r>
          </a:p>
          <a:p>
            <a:r>
              <a:rPr lang="hu-HU" dirty="0" smtClean="0"/>
              <a:t>Sablonok, scriptek</a:t>
            </a:r>
          </a:p>
          <a:p>
            <a:r>
              <a:rPr lang="hu-HU" dirty="0" smtClean="0"/>
              <a:t>Projektközi koordináció: </a:t>
            </a:r>
            <a:r>
              <a:rPr lang="hu-HU" dirty="0" smtClean="0">
                <a:hlinkClick r:id="rId2"/>
              </a:rPr>
              <a:t>meta</a:t>
            </a:r>
            <a:r>
              <a:rPr lang="hu-HU" dirty="0" smtClean="0"/>
              <a:t>, </a:t>
            </a:r>
            <a:r>
              <a:rPr lang="hu-HU" dirty="0" err="1" smtClean="0">
                <a:hlinkClick r:id="rId3"/>
              </a:rPr>
              <a:t>Commons</a:t>
            </a:r>
            <a:r>
              <a:rPr lang="hu-HU" dirty="0" smtClean="0"/>
              <a:t>, </a:t>
            </a:r>
            <a:r>
              <a:rPr lang="hu-HU" dirty="0" err="1" smtClean="0">
                <a:hlinkClick r:id="rId4"/>
              </a:rPr>
              <a:t>MediaWiki-wiki</a:t>
            </a:r>
            <a:r>
              <a:rPr lang="hu-HU" dirty="0" smtClean="0"/>
              <a:t>, </a:t>
            </a:r>
            <a:r>
              <a:rPr lang="hu-HU" dirty="0" smtClean="0">
                <a:hlinkClick r:id="rId5"/>
              </a:rPr>
              <a:t>stratégiai </a:t>
            </a:r>
            <a:r>
              <a:rPr lang="hu-HU" dirty="0" err="1" smtClean="0">
                <a:hlinkClick r:id="rId5"/>
              </a:rPr>
              <a:t>wiki</a:t>
            </a:r>
            <a:endParaRPr lang="hu-HU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Szerkesztési viták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Nem olyan gyakoriak, de látványosak</a:t>
            </a:r>
          </a:p>
          <a:p>
            <a:r>
              <a:rPr lang="hu-HU" dirty="0" smtClean="0"/>
              <a:t>Korlátlan mennyiségű energiát el tudnak szívni, </a:t>
            </a:r>
            <a:r>
              <a:rPr lang="hu-HU" dirty="0" err="1" smtClean="0">
                <a:hlinkClick r:id="rId2"/>
              </a:rPr>
              <a:t>Jason</a:t>
            </a:r>
            <a:r>
              <a:rPr lang="hu-HU" dirty="0" smtClean="0">
                <a:hlinkClick r:id="rId2"/>
              </a:rPr>
              <a:t> Scott szerint</a:t>
            </a:r>
            <a:r>
              <a:rPr lang="hu-HU" dirty="0" smtClean="0"/>
              <a:t> ezért nem működik a </a:t>
            </a:r>
            <a:r>
              <a:rPr lang="hu-HU" dirty="0" err="1" smtClean="0"/>
              <a:t>Wikipédia</a:t>
            </a:r>
            <a:r>
              <a:rPr lang="hu-HU" dirty="0" smtClean="0"/>
              <a:t>; </a:t>
            </a:r>
            <a:r>
              <a:rPr lang="hu-HU" dirty="0" err="1" smtClean="0">
                <a:hlinkClick r:id="rId3"/>
              </a:rPr>
              <a:t>Shirky</a:t>
            </a:r>
            <a:r>
              <a:rPr lang="hu-HU" dirty="0" smtClean="0">
                <a:hlinkClick r:id="rId3"/>
              </a:rPr>
              <a:t> szerint</a:t>
            </a:r>
            <a:r>
              <a:rPr lang="hu-HU" dirty="0" smtClean="0"/>
              <a:t> eddig más szívta el</a:t>
            </a:r>
          </a:p>
          <a:p>
            <a:r>
              <a:rPr lang="hu-HU" dirty="0" smtClean="0"/>
              <a:t>Kívülről nézve többnyire nevetségesek</a:t>
            </a:r>
          </a:p>
          <a:p>
            <a:r>
              <a:rPr lang="hu-HU" dirty="0" smtClean="0"/>
              <a:t>Pl. magyar </a:t>
            </a:r>
            <a:r>
              <a:rPr lang="hu-HU" dirty="0" err="1" smtClean="0"/>
              <a:t>Wikipédia</a:t>
            </a:r>
            <a:r>
              <a:rPr lang="hu-HU" dirty="0" smtClean="0"/>
              <a:t> legnagyobb vitája (kinyomtatva 100 oldal!): Kr. e. vagy i. e.</a:t>
            </a:r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28596" y="6286520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 smtClean="0"/>
              <a:t>Wikipedia</a:t>
            </a:r>
            <a:r>
              <a:rPr lang="hu-HU" dirty="0" smtClean="0"/>
              <a:t>: </a:t>
            </a:r>
            <a:r>
              <a:rPr lang="hu-HU" dirty="0" err="1" smtClean="0">
                <a:hlinkClick r:id="rId4"/>
              </a:rPr>
              <a:t>Lamest</a:t>
            </a:r>
            <a:r>
              <a:rPr lang="hu-HU" dirty="0" smtClean="0">
                <a:hlinkClick r:id="rId4"/>
              </a:rPr>
              <a:t> </a:t>
            </a:r>
            <a:r>
              <a:rPr lang="hu-HU" dirty="0" err="1" smtClean="0">
                <a:hlinkClick r:id="rId4"/>
              </a:rPr>
              <a:t>edit</a:t>
            </a:r>
            <a:r>
              <a:rPr lang="hu-HU" dirty="0" smtClean="0">
                <a:hlinkClick r:id="rId4"/>
              </a:rPr>
              <a:t> </a:t>
            </a:r>
            <a:r>
              <a:rPr lang="hu-HU" dirty="0" err="1" smtClean="0">
                <a:hlinkClick r:id="rId4"/>
              </a:rPr>
              <a:t>wars</a:t>
            </a:r>
            <a:endParaRPr lang="hu-H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Szerkesztési viták: helyesírás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Meglepő módon a fő vitaforrás a helyesírás; példák a magyar </a:t>
            </a:r>
            <a:r>
              <a:rPr lang="hu-HU" dirty="0" err="1" smtClean="0"/>
              <a:t>Wikipédiából</a:t>
            </a:r>
            <a:r>
              <a:rPr lang="hu-HU" dirty="0" smtClean="0"/>
              <a:t>: </a:t>
            </a:r>
          </a:p>
          <a:p>
            <a:pPr lvl="1"/>
            <a:r>
              <a:rPr lang="hu-HU" dirty="0" smtClean="0"/>
              <a:t>Szokatlan magyaros alakok: </a:t>
            </a:r>
            <a:r>
              <a:rPr lang="hu-HU" dirty="0" err="1" smtClean="0"/>
              <a:t>kjokusin</a:t>
            </a:r>
            <a:r>
              <a:rPr lang="hu-HU" dirty="0" smtClean="0"/>
              <a:t>, </a:t>
            </a:r>
            <a:r>
              <a:rPr lang="hu-HU" dirty="0" err="1" smtClean="0"/>
              <a:t>fengsuj</a:t>
            </a:r>
            <a:r>
              <a:rPr lang="hu-HU" dirty="0" smtClean="0"/>
              <a:t>, </a:t>
            </a:r>
            <a:r>
              <a:rPr lang="hu-HU" dirty="0" err="1" smtClean="0"/>
              <a:t>Rámánudzsan</a:t>
            </a:r>
            <a:endParaRPr lang="hu-HU" dirty="0" smtClean="0"/>
          </a:p>
          <a:p>
            <a:pPr lvl="1"/>
            <a:r>
              <a:rPr lang="hu-HU" dirty="0" smtClean="0"/>
              <a:t>Többféle átírás: Harkov/</a:t>
            </a:r>
            <a:r>
              <a:rPr lang="hu-HU" dirty="0" err="1" smtClean="0"/>
              <a:t>Harkiv</a:t>
            </a:r>
            <a:r>
              <a:rPr lang="hu-HU" dirty="0" smtClean="0"/>
              <a:t>, Koszovó/Kosovo</a:t>
            </a:r>
          </a:p>
          <a:p>
            <a:pPr lvl="1"/>
            <a:r>
              <a:rPr lang="hu-HU" dirty="0" smtClean="0"/>
              <a:t>Hivatalosan hibásan írt nevek: Nemzeti Nyomozó Iroda, Végtelen Történet, Víz Keretirányelv</a:t>
            </a:r>
          </a:p>
          <a:p>
            <a:pPr lvl="1"/>
            <a:r>
              <a:rPr lang="hu-HU" dirty="0" smtClean="0"/>
              <a:t>Hivatalos név vagy becenév: Bill </a:t>
            </a:r>
            <a:r>
              <a:rPr lang="hu-HU" dirty="0" err="1" smtClean="0"/>
              <a:t>Gates</a:t>
            </a:r>
            <a:r>
              <a:rPr lang="hu-HU" dirty="0" smtClean="0"/>
              <a:t>/William Henry </a:t>
            </a:r>
            <a:r>
              <a:rPr lang="hu-HU" dirty="0" err="1" smtClean="0"/>
              <a:t>Gates</a:t>
            </a:r>
            <a:endParaRPr lang="hu-HU" dirty="0" smtClean="0"/>
          </a:p>
          <a:p>
            <a:pPr lvl="1"/>
            <a:r>
              <a:rPr lang="hu-HU" dirty="0" smtClean="0"/>
              <a:t>Valódi vagy felvett név: II. János Pál/Karol </a:t>
            </a:r>
            <a:r>
              <a:rPr lang="hu-HU" dirty="0" err="1" smtClean="0"/>
              <a:t>Wojtyła</a:t>
            </a:r>
            <a:endParaRPr lang="hu-HU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Szerkesztési viták: marginális témák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Olyan témák, amikhez csak kevesen értenek, és azok többnyire elfogultak, pl. angol </a:t>
            </a:r>
            <a:r>
              <a:rPr lang="hu-HU" dirty="0" err="1" smtClean="0"/>
              <a:t>Wikipédián</a:t>
            </a:r>
            <a:r>
              <a:rPr lang="hu-HU" dirty="0" smtClean="0"/>
              <a:t> az etnikai konfliktusok:</a:t>
            </a:r>
          </a:p>
          <a:p>
            <a:pPr lvl="1"/>
            <a:r>
              <a:rPr lang="hu-HU" dirty="0" smtClean="0"/>
              <a:t>Jedlik Ányos magyar vagy szlovák?</a:t>
            </a:r>
          </a:p>
          <a:p>
            <a:pPr lvl="1"/>
            <a:r>
              <a:rPr lang="hu-HU" dirty="0" smtClean="0"/>
              <a:t>Kopernikusz lengyel, német vagy porosz?</a:t>
            </a:r>
          </a:p>
          <a:p>
            <a:pPr lvl="1"/>
            <a:r>
              <a:rPr lang="hu-HU" dirty="0" smtClean="0"/>
              <a:t>Arab vagy izraeli étel a </a:t>
            </a:r>
            <a:r>
              <a:rPr lang="hu-HU" dirty="0" err="1" smtClean="0"/>
              <a:t>hummusz</a:t>
            </a:r>
            <a:r>
              <a:rPr lang="hu-HU" dirty="0" smtClean="0"/>
              <a:t>?</a:t>
            </a:r>
          </a:p>
          <a:p>
            <a:pPr lvl="1"/>
            <a:r>
              <a:rPr lang="hu-HU" dirty="0" smtClean="0"/>
              <a:t>Milyen nemzetiségű a GTA4 főhőse?</a:t>
            </a:r>
          </a:p>
          <a:p>
            <a:r>
              <a:rPr lang="hu-HU" dirty="0" smtClean="0"/>
              <a:t>Olyan témák, amikhez a szerkesztők közül senki nem ért, és nehéz jó forrásokat találni, pl. politikai tabutémák: holokauszt-tagadás, cigánybűnözés</a:t>
            </a:r>
          </a:p>
          <a:p>
            <a:r>
              <a:rPr lang="hu-HU" dirty="0" smtClean="0"/>
              <a:t>Áltudományok körüli viták; ha nem sikerül kívülállókat bevonni, az nyer, akinek több ideje van – a tudósoknak általában nincs ill. túl drága hozzá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500034" y="6286520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 smtClean="0"/>
              <a:t>Wikipedia</a:t>
            </a:r>
            <a:r>
              <a:rPr lang="hu-HU" dirty="0" smtClean="0"/>
              <a:t>: </a:t>
            </a:r>
            <a:r>
              <a:rPr lang="en-US" dirty="0" smtClean="0">
                <a:hlinkClick r:id="rId2"/>
              </a:rPr>
              <a:t>Why Wikipedia cannot claim the earth is not flat</a:t>
            </a:r>
            <a:endParaRPr lang="hu-H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Szerkesztési viták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Néha egészen nevetséges ügyek, </a:t>
            </a:r>
            <a:r>
              <a:rPr lang="hu-HU" dirty="0" smtClean="0">
                <a:hlinkClick r:id="rId2"/>
              </a:rPr>
              <a:t>biciklitároló</a:t>
            </a:r>
            <a:r>
              <a:rPr lang="hu-HU" dirty="0" smtClean="0"/>
              <a:t>-effektus + vita a vitáról:</a:t>
            </a:r>
          </a:p>
          <a:p>
            <a:pPr lvl="1"/>
            <a:r>
              <a:rPr lang="hu-HU" dirty="0" smtClean="0"/>
              <a:t>Darwin szócikkében említendő-e, hogy Lincolnnal egy napon született? (2 hónapos vita, a végén „</a:t>
            </a:r>
            <a:r>
              <a:rPr lang="hu-HU" dirty="0" err="1" smtClean="0"/>
              <a:t>wikibírósági</a:t>
            </a:r>
            <a:r>
              <a:rPr lang="hu-HU" dirty="0" smtClean="0"/>
              <a:t>” döntéssel!)</a:t>
            </a:r>
          </a:p>
          <a:p>
            <a:pPr lvl="1"/>
            <a:r>
              <a:rPr lang="hu-HU" dirty="0" smtClean="0"/>
              <a:t>A „fő szócikk” sablon mennyire legyen puritán?</a:t>
            </a:r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4857760"/>
            <a:ext cx="61055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Szerkesztési viták: külső kampányok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Külső kampányok</a:t>
            </a:r>
          </a:p>
          <a:p>
            <a:pPr lvl="1"/>
            <a:r>
              <a:rPr lang="hu-HU" dirty="0" smtClean="0"/>
              <a:t>Iván Gábor (</a:t>
            </a:r>
            <a:r>
              <a:rPr lang="hu-HU" dirty="0" err="1" smtClean="0"/>
              <a:t>P-dox</a:t>
            </a:r>
            <a:r>
              <a:rPr lang="hu-HU" dirty="0" smtClean="0"/>
              <a:t>, Anzelm istenérve)</a:t>
            </a:r>
          </a:p>
          <a:p>
            <a:pPr lvl="1"/>
            <a:r>
              <a:rPr lang="hu-HU" dirty="0" smtClean="0"/>
              <a:t>Bombagyár (holokauszt)</a:t>
            </a:r>
          </a:p>
          <a:p>
            <a:pPr lvl="1"/>
            <a:r>
              <a:rPr lang="hu-HU" dirty="0" err="1" smtClean="0"/>
              <a:t>Sumérmagyar</a:t>
            </a:r>
            <a:r>
              <a:rPr lang="hu-HU" dirty="0" smtClean="0"/>
              <a:t> elméletek</a:t>
            </a:r>
          </a:p>
          <a:p>
            <a:r>
              <a:rPr lang="hu-HU" dirty="0" smtClean="0"/>
              <a:t>Esélytelen, de kitartó támogatók; meg kellett tanulni kezelni (visszaállítások korlátozása az első </a:t>
            </a:r>
            <a:r>
              <a:rPr lang="hu-HU" dirty="0" err="1" smtClean="0"/>
              <a:t>antifinnugor-vita</a:t>
            </a:r>
            <a:r>
              <a:rPr lang="hu-HU" dirty="0" smtClean="0"/>
              <a:t> kapcsán, hosszú távú kitiltás I.G. tevékenysége miatt lett bevezetve)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Szerkesztési viták: etikai kérdések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Általában valamilyen információ kihagyása körül</a:t>
            </a:r>
          </a:p>
          <a:p>
            <a:r>
              <a:rPr lang="hu-HU" dirty="0" smtClean="0"/>
              <a:t>A leghíresebb: Rorschach-teszt</a:t>
            </a:r>
          </a:p>
          <a:p>
            <a:r>
              <a:rPr lang="hu-HU" dirty="0" smtClean="0"/>
              <a:t>David </a:t>
            </a:r>
            <a:r>
              <a:rPr lang="hu-HU" dirty="0" err="1" smtClean="0"/>
              <a:t>Rohde</a:t>
            </a:r>
            <a:r>
              <a:rPr lang="hu-HU" dirty="0" smtClean="0"/>
              <a:t> foglyul ejtése</a:t>
            </a:r>
          </a:p>
          <a:p>
            <a:r>
              <a:rPr lang="hu-HU" dirty="0" err="1" smtClean="0"/>
              <a:t>Brian</a:t>
            </a:r>
            <a:r>
              <a:rPr lang="hu-HU" dirty="0" smtClean="0"/>
              <a:t> </a:t>
            </a:r>
            <a:r>
              <a:rPr lang="hu-HU" dirty="0" err="1" smtClean="0"/>
              <a:t>Peppers</a:t>
            </a:r>
            <a:endParaRPr lang="hu-H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Szerkesztési viták: reklám, propaganda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Időről időre próbálják eszköznek használni a </a:t>
            </a:r>
            <a:r>
              <a:rPr lang="hu-HU" dirty="0" err="1" smtClean="0"/>
              <a:t>Wikipédiát</a:t>
            </a:r>
            <a:r>
              <a:rPr lang="hu-HU" dirty="0" smtClean="0"/>
              <a:t>; általában nem sül el jól</a:t>
            </a:r>
          </a:p>
          <a:p>
            <a:r>
              <a:rPr lang="hu-HU" dirty="0" smtClean="0">
                <a:hlinkClick r:id="rId2"/>
              </a:rPr>
              <a:t>Dél-amerikai dzsungelvipera</a:t>
            </a:r>
            <a:endParaRPr lang="hu-HU" dirty="0" smtClean="0"/>
          </a:p>
          <a:p>
            <a:r>
              <a:rPr lang="hu-HU" dirty="0" smtClean="0"/>
              <a:t>Saját cikküket szerkesztő politikusok</a:t>
            </a:r>
          </a:p>
          <a:p>
            <a:r>
              <a:rPr lang="hu-HU" dirty="0" smtClean="0"/>
              <a:t>Termékreklámok</a:t>
            </a:r>
          </a:p>
          <a:p>
            <a:r>
              <a:rPr lang="hu-HU" dirty="0" smtClean="0"/>
              <a:t>Néha a jó szándékú, céget/terméket/politikust bemutató szócikket is reklámnak nézik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28596" y="6072206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 smtClean="0">
                <a:hlinkClick r:id="rId3"/>
              </a:rPr>
              <a:t>WikiScanner</a:t>
            </a:r>
            <a:endParaRPr lang="hu-H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Kiegyensúlyozatlanság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Popkultúra, </a:t>
            </a:r>
            <a:r>
              <a:rPr lang="hu-HU" dirty="0" err="1" smtClean="0"/>
              <a:t>trivia</a:t>
            </a:r>
            <a:endParaRPr lang="hu-HU" dirty="0" smtClean="0"/>
          </a:p>
          <a:p>
            <a:r>
              <a:rPr lang="hu-HU" dirty="0" smtClean="0"/>
              <a:t>Reáltudományok</a:t>
            </a:r>
          </a:p>
          <a:p>
            <a:r>
              <a:rPr lang="hu-HU" dirty="0" smtClean="0"/>
              <a:t>Nyugati kultúra</a:t>
            </a:r>
          </a:p>
          <a:p>
            <a:r>
              <a:rPr lang="hu-HU" dirty="0" smtClean="0"/>
              <a:t>Magyar nézőpont</a:t>
            </a:r>
          </a:p>
          <a:p>
            <a:r>
              <a:rPr lang="hu-HU" dirty="0" smtClean="0"/>
              <a:t>Közelmúlt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28596" y="6286520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 smtClean="0"/>
              <a:t>Something</a:t>
            </a:r>
            <a:r>
              <a:rPr lang="hu-HU" dirty="0" smtClean="0"/>
              <a:t> </a:t>
            </a:r>
            <a:r>
              <a:rPr lang="hu-HU" dirty="0" err="1" smtClean="0"/>
              <a:t>Awful</a:t>
            </a:r>
            <a:r>
              <a:rPr lang="hu-HU" dirty="0" smtClean="0"/>
              <a:t>: </a:t>
            </a:r>
            <a:r>
              <a:rPr lang="hu-HU" dirty="0" smtClean="0">
                <a:hlinkClick r:id="rId2"/>
              </a:rPr>
              <a:t>The Art of </a:t>
            </a:r>
            <a:r>
              <a:rPr lang="hu-HU" dirty="0" err="1" smtClean="0">
                <a:hlinkClick r:id="rId2"/>
              </a:rPr>
              <a:t>Wikigroaning</a:t>
            </a:r>
            <a:endParaRPr lang="hu-H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Közösségi viták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err="1" smtClean="0">
                <a:hlinkClick r:id="rId2"/>
              </a:rPr>
              <a:t>Inkluzionizmus</a:t>
            </a:r>
            <a:r>
              <a:rPr lang="hu-HU" dirty="0" smtClean="0"/>
              <a:t>/</a:t>
            </a:r>
            <a:r>
              <a:rPr lang="hu-HU" dirty="0" smtClean="0">
                <a:hlinkClick r:id="rId3"/>
              </a:rPr>
              <a:t>delecionizmus</a:t>
            </a:r>
            <a:r>
              <a:rPr lang="hu-HU" dirty="0" smtClean="0"/>
              <a:t>: kezdő zenekarok, </a:t>
            </a:r>
            <a:r>
              <a:rPr lang="hu-HU" dirty="0" err="1" smtClean="0"/>
              <a:t>webcomicok</a:t>
            </a:r>
            <a:r>
              <a:rPr lang="hu-HU" dirty="0" smtClean="0"/>
              <a:t>, internetes </a:t>
            </a:r>
            <a:r>
              <a:rPr lang="hu-HU" dirty="0" err="1" smtClean="0"/>
              <a:t>mémek</a:t>
            </a:r>
            <a:r>
              <a:rPr lang="hu-HU" dirty="0" smtClean="0"/>
              <a:t>, szoftverek…</a:t>
            </a:r>
          </a:p>
          <a:p>
            <a:r>
              <a:rPr lang="hu-HU" dirty="0" smtClean="0"/>
              <a:t>Élő személyek életrajzai; </a:t>
            </a:r>
            <a:r>
              <a:rPr lang="hu-HU" dirty="0" err="1" smtClean="0">
                <a:hlinkClick r:id="rId4"/>
              </a:rPr>
              <a:t>Seigenthaler-ügy</a:t>
            </a:r>
            <a:r>
              <a:rPr lang="hu-HU" dirty="0" smtClean="0"/>
              <a:t>, </a:t>
            </a:r>
            <a:r>
              <a:rPr lang="hu-HU" dirty="0" err="1" smtClean="0"/>
              <a:t>dead</a:t>
            </a:r>
            <a:r>
              <a:rPr lang="hu-HU" dirty="0" smtClean="0"/>
              <a:t> </a:t>
            </a:r>
            <a:r>
              <a:rPr lang="hu-HU" dirty="0" err="1" smtClean="0"/>
              <a:t>tree</a:t>
            </a:r>
            <a:r>
              <a:rPr lang="hu-HU" dirty="0" smtClean="0"/>
              <a:t> standard, jelölt változatok</a:t>
            </a:r>
          </a:p>
          <a:p>
            <a:r>
              <a:rPr lang="hu-HU" dirty="0" smtClean="0"/>
              <a:t>Nem szabad képek</a:t>
            </a:r>
          </a:p>
          <a:p>
            <a:r>
              <a:rPr lang="hu-HU" dirty="0" smtClean="0"/>
              <a:t>Adminisztrátorok visszahívhatósága, viták az </a:t>
            </a:r>
            <a:r>
              <a:rPr lang="hu-HU" dirty="0" err="1" smtClean="0"/>
              <a:t>adminok</a:t>
            </a:r>
            <a:r>
              <a:rPr lang="hu-HU" dirty="0" smtClean="0"/>
              <a:t> szerepéről: vezető vagy takarító?</a:t>
            </a:r>
          </a:p>
          <a:p>
            <a:r>
              <a:rPr lang="hu-HU" dirty="0" smtClean="0"/>
              <a:t>Új és anonim szerkesztőkhöz való hozzáállás; nyíltság (</a:t>
            </a:r>
            <a:r>
              <a:rPr lang="hu-HU" dirty="0" err="1" smtClean="0"/>
              <a:t>félvédelem</a:t>
            </a:r>
            <a:r>
              <a:rPr lang="hu-HU" dirty="0" smtClean="0"/>
              <a:t>, jelölt változatok), járőrök mentalitása</a:t>
            </a:r>
          </a:p>
          <a:p>
            <a:r>
              <a:rPr lang="hu-HU" dirty="0" smtClean="0"/>
              <a:t>Felhasználói oldalak, </a:t>
            </a:r>
            <a:r>
              <a:rPr lang="hu-HU" dirty="0" smtClean="0">
                <a:hlinkClick r:id="rId5"/>
              </a:rPr>
              <a:t>pedofil </a:t>
            </a:r>
            <a:r>
              <a:rPr lang="hu-HU" dirty="0" err="1" smtClean="0">
                <a:hlinkClick r:id="rId5"/>
              </a:rPr>
              <a:t>userbox-ügy</a:t>
            </a:r>
            <a:endParaRPr lang="hu-HU" dirty="0" smtClean="0"/>
          </a:p>
          <a:p>
            <a:r>
              <a:rPr lang="hu-HU" dirty="0" smtClean="0"/>
              <a:t>Ki szavazhat? </a:t>
            </a:r>
            <a:r>
              <a:rPr lang="hu-HU" dirty="0" err="1" smtClean="0"/>
              <a:t>Zoknibábok</a:t>
            </a:r>
            <a:r>
              <a:rPr lang="hu-HU" dirty="0" smtClean="0"/>
              <a:t>, feltámadó szerkesztők</a:t>
            </a:r>
          </a:p>
          <a:p>
            <a:r>
              <a:rPr lang="hu-HU" dirty="0" smtClean="0"/>
              <a:t>WMF és helyi közösség hatásköre: magyar statisztika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 a </a:t>
            </a:r>
            <a:r>
              <a:rPr lang="hu-HU" dirty="0" err="1" smtClean="0"/>
              <a:t>Wikipédia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Wikialapú</a:t>
            </a:r>
            <a:r>
              <a:rPr lang="hu-HU" dirty="0" smtClean="0"/>
              <a:t> enciklopédia</a:t>
            </a:r>
          </a:p>
          <a:p>
            <a:r>
              <a:rPr lang="hu-HU" dirty="0" smtClean="0"/>
              <a:t>Szabad tartalommal</a:t>
            </a:r>
          </a:p>
          <a:p>
            <a:r>
              <a:rPr lang="hu-HU" dirty="0" smtClean="0"/>
              <a:t>Nyílt, közösségi alapon</a:t>
            </a:r>
          </a:p>
          <a:p>
            <a:r>
              <a:rPr lang="hu-HU" dirty="0" smtClean="0"/>
              <a:t>Egyben egy mozgalom</a:t>
            </a:r>
          </a:p>
          <a:p>
            <a:r>
              <a:rPr lang="hu-HU" dirty="0" smtClean="0"/>
              <a:t>„</a:t>
            </a:r>
            <a:r>
              <a:rPr lang="en-US" b="1" dirty="0" smtClean="0"/>
              <a:t>Imagine a world in which every single person on the planet is given free access to the sum of all human knowledge</a:t>
            </a:r>
            <a:r>
              <a:rPr lang="en-US" b="1" dirty="0" smtClean="0"/>
              <a:t>.</a:t>
            </a:r>
            <a:r>
              <a:rPr lang="hu-HU" b="1" dirty="0" smtClean="0"/>
              <a:t>”</a:t>
            </a:r>
            <a:endParaRPr lang="hu-H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Jogi problémák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 smtClean="0"/>
              <a:t>A szerzői jogi és adatvédelmi törvényeket nem arra találták ki, hogy betartsák őket; főleg nem az interneten; főleg nem nagyléptékű </a:t>
            </a:r>
            <a:r>
              <a:rPr lang="hu-HU" dirty="0" err="1" smtClean="0"/>
              <a:t>ad-hoc</a:t>
            </a:r>
            <a:r>
              <a:rPr lang="hu-HU" dirty="0" smtClean="0"/>
              <a:t> kollaboráción alapuló projektekben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Wikipédia</a:t>
            </a:r>
            <a:r>
              <a:rPr lang="hu-HU" dirty="0" smtClean="0"/>
              <a:t> mégis próbálja; ez sok szenvedéssel jár</a:t>
            </a:r>
          </a:p>
          <a:p>
            <a:r>
              <a:rPr lang="hu-HU" dirty="0" err="1" smtClean="0"/>
              <a:t>Creative</a:t>
            </a:r>
            <a:r>
              <a:rPr lang="hu-HU" dirty="0" smtClean="0"/>
              <a:t> </a:t>
            </a:r>
            <a:r>
              <a:rPr lang="hu-HU" dirty="0" err="1" smtClean="0"/>
              <a:t>Commons</a:t>
            </a:r>
            <a:r>
              <a:rPr lang="hu-HU" dirty="0" smtClean="0"/>
              <a:t> érvényessége</a:t>
            </a:r>
          </a:p>
          <a:p>
            <a:r>
              <a:rPr lang="hu-HU" dirty="0" smtClean="0"/>
              <a:t>Kiskorúak szerzői joga</a:t>
            </a:r>
          </a:p>
          <a:p>
            <a:r>
              <a:rPr lang="hu-HU" dirty="0" smtClean="0"/>
              <a:t>Sarki fotósnál készített fénykép</a:t>
            </a:r>
          </a:p>
          <a:p>
            <a:r>
              <a:rPr lang="hu-HU" dirty="0" smtClean="0"/>
              <a:t>Településcímerek</a:t>
            </a:r>
          </a:p>
          <a:p>
            <a:r>
              <a:rPr lang="hu-HU" dirty="0" smtClean="0"/>
              <a:t>Bankjegyek</a:t>
            </a:r>
          </a:p>
          <a:p>
            <a:r>
              <a:rPr lang="hu-HU" dirty="0" smtClean="0"/>
              <a:t>Árva művek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Jogi problémák: nemzetközi szerzői jog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 smtClean="0"/>
              <a:t>A nemzetközi szerzői jog horror</a:t>
            </a:r>
          </a:p>
          <a:p>
            <a:r>
              <a:rPr lang="hu-HU" dirty="0" smtClean="0"/>
              <a:t>Egy példa: mikortól közkincs egy régi kép, aminek nem ismert a szerzője?</a:t>
            </a:r>
          </a:p>
          <a:p>
            <a:pPr lvl="1"/>
            <a:r>
              <a:rPr lang="hu-HU" dirty="0" smtClean="0"/>
              <a:t>A magyar jog szerint nem védett, ha letelt a 70 év, de az USA akkor is védi a műveket, amikor a saját országuk már nem</a:t>
            </a:r>
          </a:p>
          <a:p>
            <a:pPr lvl="1"/>
            <a:r>
              <a:rPr lang="hu-HU" dirty="0" smtClean="0"/>
              <a:t>Az amerikai jog szerint közkincs, ha 1923 előtt tették közzé</a:t>
            </a:r>
          </a:p>
          <a:p>
            <a:pPr lvl="1"/>
            <a:r>
              <a:rPr lang="hu-HU" dirty="0" smtClean="0"/>
              <a:t>De ha később, akkor az számít, hogy 1996. jan. 1-jén a saját országában jogvédett volt-e</a:t>
            </a:r>
          </a:p>
          <a:p>
            <a:pPr lvl="1"/>
            <a:r>
              <a:rPr lang="hu-HU" dirty="0" smtClean="0"/>
              <a:t>Magyarországon 1994-ben emelték a védelmi időt 50-ről 70 évre</a:t>
            </a:r>
          </a:p>
          <a:p>
            <a:pPr lvl="1"/>
            <a:r>
              <a:rPr lang="hu-HU" dirty="0" smtClean="0"/>
              <a:t>De csak 1999-ben tették visszamenőlegessé</a:t>
            </a:r>
          </a:p>
          <a:p>
            <a:pPr lvl="1"/>
            <a:r>
              <a:rPr lang="hu-HU" dirty="0" smtClean="0"/>
              <a:t>Konklúzió: ha 1943 előtt készült, akkor közkincs</a:t>
            </a:r>
          </a:p>
          <a:p>
            <a:pPr lvl="1"/>
            <a:r>
              <a:rPr lang="hu-HU" dirty="0" smtClean="0"/>
              <a:t>Kivéve, ha nem lett eddig közzétéve, akkor az USA-ban 120 évig védett</a:t>
            </a:r>
          </a:p>
          <a:p>
            <a:pPr lvl="1"/>
            <a:r>
              <a:rPr lang="hu-HU" dirty="0" smtClean="0"/>
              <a:t>A fentieket összeállítani: kb. egy hét jogszabály-olvasgatás</a:t>
            </a:r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28596" y="6215082"/>
            <a:ext cx="82153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Peter B. </a:t>
            </a:r>
            <a:r>
              <a:rPr lang="hu-HU" dirty="0" err="1" smtClean="0"/>
              <a:t>Hirtle</a:t>
            </a:r>
            <a:r>
              <a:rPr lang="hu-HU" dirty="0" smtClean="0"/>
              <a:t>: </a:t>
            </a:r>
            <a:r>
              <a:rPr lang="en-US" dirty="0" smtClean="0">
                <a:hlinkClick r:id="rId2"/>
              </a:rPr>
              <a:t>Copyright Term and the Public Domain in the United States</a:t>
            </a:r>
            <a:endParaRPr lang="hu-H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Jogi problémák: nemzetközi szerzői jog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Másik példa: épületek fényképe</a:t>
            </a:r>
          </a:p>
          <a:p>
            <a:pPr lvl="1"/>
            <a:r>
              <a:rPr lang="hu-HU" dirty="0" smtClean="0"/>
              <a:t>Az épület jogvédett, lefényképezni átdolgozás</a:t>
            </a:r>
          </a:p>
          <a:p>
            <a:pPr lvl="1"/>
            <a:r>
              <a:rPr lang="hu-HU" dirty="0" smtClean="0"/>
              <a:t>A magyar jog szerint fényképezni szabad felhasználás, a francia jog szerint nem</a:t>
            </a:r>
          </a:p>
          <a:p>
            <a:pPr lvl="1"/>
            <a:r>
              <a:rPr lang="hu-HU" dirty="0" smtClean="0"/>
              <a:t>Ha Párizsban járva lefényképezem az Eiffel-tornyot, feltölthetem a </a:t>
            </a:r>
            <a:r>
              <a:rPr lang="hu-HU" dirty="0" err="1" smtClean="0"/>
              <a:t>Wikipédiába</a:t>
            </a:r>
            <a:r>
              <a:rPr lang="hu-HU" dirty="0" smtClean="0"/>
              <a:t>?</a:t>
            </a:r>
          </a:p>
          <a:p>
            <a:pPr lvl="1"/>
            <a:r>
              <a:rPr lang="hu-HU" dirty="0" smtClean="0"/>
              <a:t>A képet magyar állampolgár készítette, és Magyarországon tette közzé</a:t>
            </a:r>
          </a:p>
          <a:p>
            <a:pPr lvl="1"/>
            <a:r>
              <a:rPr lang="hu-HU" dirty="0" smtClean="0"/>
              <a:t>De: Franciaországban készült, és francia épületet ábrázol</a:t>
            </a:r>
          </a:p>
          <a:p>
            <a:pPr lvl="1"/>
            <a:r>
              <a:rPr lang="hu-HU" dirty="0" smtClean="0"/>
              <a:t>Amerikai szerveren van</a:t>
            </a:r>
          </a:p>
          <a:p>
            <a:pPr lvl="1"/>
            <a:r>
              <a:rPr lang="hu-HU" dirty="0" smtClean="0"/>
              <a:t>Egy Magyarországra irányuló internetes szolgáltatás részeként</a:t>
            </a:r>
          </a:p>
          <a:p>
            <a:pPr lvl="1"/>
            <a:r>
              <a:rPr lang="hu-HU" dirty="0" smtClean="0"/>
              <a:t>Ami Franciaországból is elérhető</a:t>
            </a:r>
          </a:p>
          <a:p>
            <a:pPr lvl="1"/>
            <a:r>
              <a:rPr lang="hu-HU" dirty="0" smtClean="0"/>
              <a:t>…</a:t>
            </a:r>
            <a:endParaRPr lang="hu-H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Jogi problémák: közkincs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régi festmények közkincsek…</a:t>
            </a:r>
          </a:p>
          <a:p>
            <a:r>
              <a:rPr lang="hu-HU" dirty="0" smtClean="0"/>
              <a:t>…és a digitalizált képük? (</a:t>
            </a:r>
            <a:r>
              <a:rPr lang="hu-HU" dirty="0" err="1" smtClean="0">
                <a:hlinkClick r:id="rId2"/>
              </a:rPr>
              <a:t>NPG-ügy</a:t>
            </a:r>
            <a:r>
              <a:rPr lang="hu-HU" dirty="0" smtClean="0"/>
              <a:t>)</a:t>
            </a:r>
          </a:p>
          <a:p>
            <a:r>
              <a:rPr lang="hu-HU" dirty="0" smtClean="0"/>
              <a:t>…és ha retusálva vannak?</a:t>
            </a:r>
          </a:p>
          <a:p>
            <a:r>
              <a:rPr lang="hu-HU" dirty="0" smtClean="0"/>
              <a:t>Közkincs-e a koordináta? Attól függ, hol fognak perelni érte:</a:t>
            </a:r>
          </a:p>
          <a:p>
            <a:pPr lvl="1"/>
            <a:r>
              <a:rPr lang="hu-HU" dirty="0" err="1" smtClean="0"/>
              <a:t>Wikipédia</a:t>
            </a:r>
            <a:r>
              <a:rPr lang="hu-HU" dirty="0" smtClean="0"/>
              <a:t>: amerikai székhelyű, elfogadja a </a:t>
            </a:r>
            <a:r>
              <a:rPr lang="hu-HU" dirty="0" err="1" smtClean="0"/>
              <a:t>Google</a:t>
            </a:r>
            <a:r>
              <a:rPr lang="hu-HU" dirty="0" smtClean="0"/>
              <a:t> </a:t>
            </a:r>
            <a:r>
              <a:rPr lang="hu-HU" dirty="0" err="1" smtClean="0"/>
              <a:t>Mapsról</a:t>
            </a:r>
            <a:r>
              <a:rPr lang="hu-HU" dirty="0" smtClean="0"/>
              <a:t> vett koordinátákat</a:t>
            </a:r>
          </a:p>
          <a:p>
            <a:pPr lvl="1"/>
            <a:r>
              <a:rPr lang="hu-HU" dirty="0" err="1" smtClean="0">
                <a:hlinkClick r:id="rId3"/>
              </a:rPr>
              <a:t>OpenStreetMap</a:t>
            </a:r>
            <a:r>
              <a:rPr lang="hu-HU" dirty="0" smtClean="0"/>
              <a:t>: angol székhelyű, nem fogadja el</a:t>
            </a:r>
            <a:endParaRPr lang="hu-H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Jogi problémák: adatvédelem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vallás, etnikum, büntetett előélet stb. különösen védett személyes adat, csak az érintett írásos beleegyezésével kezelhető</a:t>
            </a:r>
          </a:p>
          <a:p>
            <a:r>
              <a:rPr lang="hu-HU" dirty="0" smtClean="0"/>
              <a:t>Zsidó származású magyarok listája</a:t>
            </a:r>
          </a:p>
          <a:p>
            <a:r>
              <a:rPr lang="hu-HU" dirty="0" smtClean="0"/>
              <a:t>Írhatunk-e valakinek a (nagy nyilvánosságot kapott) bírósági ítéletéről?</a:t>
            </a:r>
          </a:p>
          <a:p>
            <a:r>
              <a:rPr lang="hu-HU" dirty="0" smtClean="0"/>
              <a:t>Veszprémi késelés gyanúsítottainak arcképei</a:t>
            </a:r>
            <a:endParaRPr lang="hu-H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Technikai problémák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err="1" smtClean="0"/>
              <a:t>MediaWiki</a:t>
            </a:r>
            <a:r>
              <a:rPr lang="hu-HU" dirty="0" smtClean="0"/>
              <a:t> fordítása</a:t>
            </a:r>
          </a:p>
          <a:p>
            <a:r>
              <a:rPr lang="hu-HU" dirty="0" smtClean="0"/>
              <a:t>Szerkesztési segédeszközök </a:t>
            </a:r>
            <a:r>
              <a:rPr lang="hu-HU" dirty="0" err="1" smtClean="0"/>
              <a:t>power</a:t>
            </a:r>
            <a:r>
              <a:rPr lang="hu-HU" dirty="0" smtClean="0"/>
              <a:t> </a:t>
            </a:r>
            <a:r>
              <a:rPr lang="hu-HU" dirty="0" err="1" smtClean="0"/>
              <a:t>usereknek</a:t>
            </a:r>
            <a:r>
              <a:rPr lang="hu-HU" dirty="0" smtClean="0"/>
              <a:t>, pl. figyelmeztető sablonok beszúrása egy kattintással</a:t>
            </a:r>
          </a:p>
          <a:p>
            <a:r>
              <a:rPr lang="hu-HU" dirty="0" smtClean="0"/>
              <a:t>Magyar helyesíráshoz igazítás: pl. rendezés, elérhető karakterek</a:t>
            </a:r>
          </a:p>
          <a:p>
            <a:r>
              <a:rPr lang="hu-HU" dirty="0" smtClean="0"/>
              <a:t>Automata vagy félautomata szerkesztés, pl. </a:t>
            </a:r>
            <a:r>
              <a:rPr lang="hu-HU" dirty="0" err="1" smtClean="0"/>
              <a:t>interwikibotok</a:t>
            </a:r>
            <a:r>
              <a:rPr lang="hu-HU" dirty="0" smtClean="0"/>
              <a:t>, egyértelműsítő botok</a:t>
            </a:r>
          </a:p>
          <a:p>
            <a:r>
              <a:rPr lang="hu-HU" dirty="0" err="1" smtClean="0"/>
              <a:t>Adatbázis-lekédezések</a:t>
            </a:r>
            <a:r>
              <a:rPr lang="hu-HU" dirty="0" smtClean="0"/>
              <a:t> problémalistákhoz (pl. azon szócikkek, amiknek a vitalapján szerepel az „élő személy” sablon, és a „Forrással nem rendelkező lapok” kategóriában vannak)</a:t>
            </a:r>
          </a:p>
          <a:p>
            <a:r>
              <a:rPr lang="hu-HU" dirty="0" smtClean="0"/>
              <a:t>Adat export-import (pl. kisbolygós szócikkek sorozatgyártása; </a:t>
            </a:r>
            <a:r>
              <a:rPr lang="hu-HU" dirty="0" err="1" smtClean="0"/>
              <a:t>geotagging</a:t>
            </a:r>
            <a:r>
              <a:rPr lang="hu-HU" dirty="0" smtClean="0"/>
              <a:t>)</a:t>
            </a:r>
          </a:p>
          <a:p>
            <a:endParaRPr lang="hu-HU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Más </a:t>
            </a:r>
            <a:r>
              <a:rPr lang="hu-HU" dirty="0" err="1" smtClean="0"/>
              <a:t>wikik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Wikipédia</a:t>
            </a:r>
            <a:r>
              <a:rPr lang="hu-HU" dirty="0" smtClean="0"/>
              <a:t> testvéroldalai: </a:t>
            </a:r>
            <a:r>
              <a:rPr lang="hu-HU" dirty="0" err="1" smtClean="0">
                <a:hlinkClick r:id="rId2"/>
              </a:rPr>
              <a:t>wikimedia.org</a:t>
            </a:r>
            <a:endParaRPr lang="hu-HU" dirty="0" smtClean="0"/>
          </a:p>
          <a:p>
            <a:pPr lvl="1"/>
            <a:r>
              <a:rPr lang="hu-HU" dirty="0" err="1" smtClean="0"/>
              <a:t>Wikikönyvek</a:t>
            </a:r>
            <a:r>
              <a:rPr lang="hu-HU" dirty="0" smtClean="0"/>
              <a:t>: tananyagok</a:t>
            </a:r>
          </a:p>
          <a:p>
            <a:pPr lvl="1"/>
            <a:r>
              <a:rPr lang="hu-HU" dirty="0" err="1" smtClean="0"/>
              <a:t>Wikiforrás</a:t>
            </a:r>
            <a:r>
              <a:rPr lang="hu-HU" dirty="0" smtClean="0"/>
              <a:t>: digitalizálás, annotáció</a:t>
            </a:r>
          </a:p>
          <a:p>
            <a:pPr lvl="1"/>
            <a:r>
              <a:rPr lang="hu-HU" dirty="0" err="1" smtClean="0"/>
              <a:t>Wikiegyetem</a:t>
            </a:r>
            <a:r>
              <a:rPr lang="hu-HU" dirty="0" smtClean="0"/>
              <a:t> (nem igazán működik)</a:t>
            </a:r>
          </a:p>
          <a:p>
            <a:r>
              <a:rPr lang="hu-HU" dirty="0" smtClean="0"/>
              <a:t>Más közösségi alapú </a:t>
            </a:r>
            <a:r>
              <a:rPr lang="hu-HU" dirty="0" err="1" smtClean="0"/>
              <a:t>wikik</a:t>
            </a:r>
            <a:endParaRPr lang="hu-HU" dirty="0" smtClean="0"/>
          </a:p>
          <a:p>
            <a:pPr lvl="1"/>
            <a:r>
              <a:rPr lang="hu-HU" dirty="0" smtClean="0"/>
              <a:t>Specializált lexikonok/tudásbázisok: </a:t>
            </a:r>
            <a:r>
              <a:rPr lang="hu-HU" dirty="0" err="1" smtClean="0">
                <a:hlinkClick r:id="rId3"/>
              </a:rPr>
              <a:t>wikihow</a:t>
            </a:r>
            <a:r>
              <a:rPr lang="hu-HU" dirty="0" smtClean="0"/>
              <a:t>, </a:t>
            </a:r>
            <a:r>
              <a:rPr lang="hu-HU" dirty="0" err="1" smtClean="0">
                <a:hlinkClick r:id="rId4"/>
              </a:rPr>
              <a:t>mozillazine</a:t>
            </a:r>
            <a:r>
              <a:rPr lang="hu-HU" dirty="0" smtClean="0"/>
              <a:t>, </a:t>
            </a:r>
            <a:r>
              <a:rPr lang="hu-HU" dirty="0" err="1" smtClean="0">
                <a:hlinkClick r:id="rId5"/>
              </a:rPr>
              <a:t>ubuntu</a:t>
            </a:r>
            <a:r>
              <a:rPr lang="hu-HU" dirty="0" smtClean="0">
                <a:hlinkClick r:id="rId5"/>
              </a:rPr>
              <a:t> </a:t>
            </a:r>
            <a:r>
              <a:rPr lang="hu-HU" dirty="0" err="1" smtClean="0">
                <a:hlinkClick r:id="rId5"/>
              </a:rPr>
              <a:t>wiki</a:t>
            </a:r>
            <a:endParaRPr lang="hu-HU" dirty="0" smtClean="0"/>
          </a:p>
          <a:p>
            <a:pPr lvl="1"/>
            <a:r>
              <a:rPr lang="hu-HU" dirty="0" smtClean="0"/>
              <a:t>Közösség, </a:t>
            </a:r>
            <a:r>
              <a:rPr lang="hu-HU" dirty="0" err="1" smtClean="0"/>
              <a:t>fandom</a:t>
            </a:r>
            <a:r>
              <a:rPr lang="hu-HU" dirty="0" smtClean="0"/>
              <a:t>: </a:t>
            </a:r>
            <a:r>
              <a:rPr lang="hu-HU" dirty="0" err="1" smtClean="0">
                <a:hlinkClick r:id="rId6"/>
              </a:rPr>
              <a:t>wikia</a:t>
            </a:r>
            <a:endParaRPr lang="hu-HU" dirty="0" smtClean="0"/>
          </a:p>
          <a:p>
            <a:pPr lvl="1"/>
            <a:r>
              <a:rPr lang="hu-HU" dirty="0" smtClean="0"/>
              <a:t>Evangelizáció: </a:t>
            </a:r>
            <a:r>
              <a:rPr lang="hu-HU" dirty="0" err="1" smtClean="0">
                <a:solidFill>
                  <a:schemeClr val="hlink"/>
                </a:solidFill>
                <a:hlinkClick r:id="rId7"/>
              </a:rPr>
              <a:t>microformats</a:t>
            </a:r>
            <a:r>
              <a:rPr lang="hu-HU" dirty="0" smtClean="0">
                <a:solidFill>
                  <a:schemeClr val="hlink"/>
                </a:solidFill>
                <a:hlinkClick r:id="rId7"/>
              </a:rPr>
              <a:t> </a:t>
            </a:r>
            <a:r>
              <a:rPr lang="hu-HU" dirty="0" err="1" smtClean="0">
                <a:solidFill>
                  <a:schemeClr val="hlink"/>
                </a:solidFill>
                <a:hlinkClick r:id="rId7"/>
              </a:rPr>
              <a:t>wiki</a:t>
            </a:r>
            <a:r>
              <a:rPr lang="hu-HU" dirty="0" smtClean="0">
                <a:solidFill>
                  <a:schemeClr val="hlink"/>
                </a:solidFill>
              </a:rPr>
              <a:t>, </a:t>
            </a:r>
            <a:r>
              <a:rPr lang="hu-HU" dirty="0" err="1" smtClean="0">
                <a:hlinkClick r:id="rId8"/>
              </a:rPr>
              <a:t>Appropedia</a:t>
            </a:r>
            <a:endParaRPr lang="hu-HU" dirty="0" smtClean="0">
              <a:solidFill>
                <a:schemeClr val="hlink"/>
              </a:solidFill>
            </a:endParaRPr>
          </a:p>
          <a:p>
            <a:pPr lvl="1"/>
            <a:endParaRPr lang="hu-HU" dirty="0" smtClean="0"/>
          </a:p>
          <a:p>
            <a:pPr lvl="1"/>
            <a:endParaRPr lang="hu-H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Vállalati </a:t>
            </a:r>
            <a:r>
              <a:rPr lang="hu-HU" dirty="0" err="1" smtClean="0"/>
              <a:t>wikik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Tudásbázis</a:t>
            </a:r>
          </a:p>
          <a:p>
            <a:r>
              <a:rPr lang="hu-HU" dirty="0" err="1" smtClean="0"/>
              <a:t>Projektmenedzsmen</a:t>
            </a:r>
            <a:endParaRPr lang="hu-HU" dirty="0" smtClean="0"/>
          </a:p>
          <a:p>
            <a:r>
              <a:rPr lang="hu-HU" dirty="0" err="1" smtClean="0"/>
              <a:t>Információmegosztás</a:t>
            </a:r>
            <a:endParaRPr lang="hu-HU" dirty="0" smtClean="0"/>
          </a:p>
          <a:p>
            <a:r>
              <a:rPr lang="hu-HU" dirty="0" smtClean="0"/>
              <a:t>Önszerveződés elősegítése</a:t>
            </a:r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1331640" y="4941168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 err="1" smtClean="0">
                <a:hlinkClick r:id="rId2"/>
              </a:rPr>
              <a:t>www.wikipatterns.com</a:t>
            </a:r>
            <a:endParaRPr lang="hu-HU" sz="28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Saját </a:t>
            </a:r>
            <a:r>
              <a:rPr lang="hu-HU" dirty="0" err="1" smtClean="0"/>
              <a:t>wiki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>
                <a:hlinkClick r:id="rId2"/>
              </a:rPr>
              <a:t>www.wikimatrix.org</a:t>
            </a:r>
            <a:endParaRPr lang="hu-HU" dirty="0" smtClean="0"/>
          </a:p>
          <a:p>
            <a:r>
              <a:rPr lang="hu-HU" dirty="0" err="1" smtClean="0"/>
              <a:t>Wikipédia</a:t>
            </a:r>
            <a:r>
              <a:rPr lang="hu-HU" dirty="0" smtClean="0"/>
              <a:t>: </a:t>
            </a:r>
            <a:r>
              <a:rPr lang="hu-HU" dirty="0" err="1" smtClean="0">
                <a:hlinkClick r:id="rId3"/>
              </a:rPr>
              <a:t>Comparison</a:t>
            </a:r>
            <a:r>
              <a:rPr lang="hu-HU" dirty="0" smtClean="0">
                <a:hlinkClick r:id="rId3"/>
              </a:rPr>
              <a:t>_of_</a:t>
            </a:r>
            <a:r>
              <a:rPr lang="hu-HU" dirty="0" err="1" smtClean="0">
                <a:hlinkClick r:id="rId3"/>
              </a:rPr>
              <a:t>wiki</a:t>
            </a:r>
            <a:r>
              <a:rPr lang="hu-HU" dirty="0" smtClean="0">
                <a:hlinkClick r:id="rId3"/>
              </a:rPr>
              <a:t>_software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 err="1" smtClean="0"/>
              <a:t>Wikipédia</a:t>
            </a:r>
            <a:r>
              <a:rPr lang="hu-HU" dirty="0" smtClean="0"/>
              <a:t> szoftvere: </a:t>
            </a:r>
            <a:r>
              <a:rPr lang="hu-HU" dirty="0" err="1" smtClean="0"/>
              <a:t>MediaWiki</a:t>
            </a:r>
            <a:endParaRPr lang="hu-HU" dirty="0" smtClean="0"/>
          </a:p>
          <a:p>
            <a:pPr lvl="1"/>
            <a:r>
              <a:rPr lang="hu-HU" dirty="0" err="1" smtClean="0">
                <a:hlinkClick r:id="rId4"/>
              </a:rPr>
              <a:t>www.mediawiki.org</a:t>
            </a:r>
            <a:endParaRPr lang="hu-HU" dirty="0" smtClean="0"/>
          </a:p>
          <a:p>
            <a:pPr lvl="1"/>
            <a:r>
              <a:rPr lang="hu-HU" dirty="0" err="1" smtClean="0">
                <a:hlinkClick r:id="rId5"/>
              </a:rPr>
              <a:t>bitnami.org</a:t>
            </a:r>
            <a:r>
              <a:rPr lang="hu-HU" dirty="0" smtClean="0">
                <a:hlinkClick r:id="rId5"/>
              </a:rPr>
              <a:t>/</a:t>
            </a:r>
            <a:r>
              <a:rPr lang="hu-HU" dirty="0" err="1" smtClean="0">
                <a:hlinkClick r:id="rId5"/>
              </a:rPr>
              <a:t>stack</a:t>
            </a:r>
            <a:r>
              <a:rPr lang="hu-HU" dirty="0" smtClean="0">
                <a:hlinkClick r:id="rId5"/>
              </a:rPr>
              <a:t>/</a:t>
            </a:r>
            <a:r>
              <a:rPr lang="hu-HU" dirty="0" err="1" smtClean="0">
                <a:hlinkClick r:id="rId5"/>
              </a:rPr>
              <a:t>mediawiki</a:t>
            </a:r>
            <a:endParaRPr lang="hu-HU" dirty="0" smtClean="0"/>
          </a:p>
          <a:p>
            <a:pPr lvl="1"/>
            <a:endParaRPr lang="hu-H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Workshop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hu-HU" sz="6600" dirty="0" smtClean="0"/>
              <a:t>http://bit.ly/andwp12</a:t>
            </a:r>
            <a:endParaRPr lang="hu-HU" sz="6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múlt dióhéjban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1999: </a:t>
            </a:r>
            <a:r>
              <a:rPr lang="hu-HU" dirty="0" err="1" smtClean="0"/>
              <a:t>GNUPedia</a:t>
            </a:r>
            <a:endParaRPr lang="hu-HU" dirty="0" smtClean="0"/>
          </a:p>
          <a:p>
            <a:r>
              <a:rPr lang="hu-HU" dirty="0" smtClean="0"/>
              <a:t>Eredeti elképzelés: </a:t>
            </a:r>
            <a:r>
              <a:rPr lang="hu-HU" dirty="0" err="1" smtClean="0"/>
              <a:t>Nupedia</a:t>
            </a:r>
            <a:r>
              <a:rPr lang="hu-HU" dirty="0" smtClean="0"/>
              <a:t> </a:t>
            </a:r>
            <a:r>
              <a:rPr lang="hu-HU" dirty="0" smtClean="0"/>
              <a:t>(2000)</a:t>
            </a:r>
          </a:p>
          <a:p>
            <a:r>
              <a:rPr lang="hu-HU" dirty="0" err="1" smtClean="0"/>
              <a:t>Wikipédia</a:t>
            </a:r>
            <a:r>
              <a:rPr lang="hu-HU" dirty="0" smtClean="0"/>
              <a:t> 2001 elején indul, gyorsan lehagyja</a:t>
            </a:r>
          </a:p>
          <a:p>
            <a:r>
              <a:rPr lang="hu-HU" dirty="0" smtClean="0"/>
              <a:t>2002: </a:t>
            </a:r>
            <a:r>
              <a:rPr lang="hu-HU" dirty="0" err="1" smtClean="0"/>
              <a:t>dotcom</a:t>
            </a:r>
            <a:r>
              <a:rPr lang="hu-HU" dirty="0" smtClean="0"/>
              <a:t> lufi, a </a:t>
            </a:r>
            <a:r>
              <a:rPr lang="hu-HU" dirty="0" smtClean="0"/>
              <a:t>főszerkesztőt elküldik</a:t>
            </a:r>
            <a:endParaRPr lang="hu-HU" dirty="0" smtClean="0"/>
          </a:p>
          <a:p>
            <a:r>
              <a:rPr lang="hu-HU" dirty="0" smtClean="0"/>
              <a:t>2002: </a:t>
            </a:r>
            <a:r>
              <a:rPr lang="hu-HU" dirty="0" err="1" smtClean="0"/>
              <a:t>Enciclopedia</a:t>
            </a:r>
            <a:r>
              <a:rPr lang="hu-HU" dirty="0" smtClean="0"/>
              <a:t> </a:t>
            </a:r>
            <a:r>
              <a:rPr lang="hu-HU" dirty="0" err="1" smtClean="0"/>
              <a:t>Libre</a:t>
            </a:r>
            <a:endParaRPr lang="hu-HU" dirty="0" smtClean="0"/>
          </a:p>
          <a:p>
            <a:r>
              <a:rPr lang="hu-HU" dirty="0" smtClean="0"/>
              <a:t>2003: WMF</a:t>
            </a:r>
          </a:p>
          <a:p>
            <a:r>
              <a:rPr lang="hu-HU" dirty="0" smtClean="0"/>
              <a:t>2004: </a:t>
            </a:r>
            <a:r>
              <a:rPr lang="hu-HU" dirty="0" err="1" smtClean="0"/>
              <a:t>ArbCom</a:t>
            </a:r>
            <a:endParaRPr lang="hu-HU" dirty="0" smtClean="0"/>
          </a:p>
          <a:p>
            <a:r>
              <a:rPr lang="hu-HU" dirty="0" smtClean="0"/>
              <a:t>2005: </a:t>
            </a:r>
            <a:r>
              <a:rPr lang="hu-HU" dirty="0" err="1" smtClean="0"/>
              <a:t>Seigenthaler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642910" y="6143644"/>
            <a:ext cx="7858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 smtClean="0"/>
              <a:t>Larry</a:t>
            </a:r>
            <a:r>
              <a:rPr lang="hu-HU" dirty="0" smtClean="0"/>
              <a:t> Sanger: </a:t>
            </a:r>
            <a:r>
              <a:rPr lang="en-US" i="1" dirty="0" smtClean="0"/>
              <a:t>The Early History of </a:t>
            </a:r>
            <a:r>
              <a:rPr lang="en-US" i="1" dirty="0" err="1" smtClean="0"/>
              <a:t>Nupedia</a:t>
            </a:r>
            <a:r>
              <a:rPr lang="en-US" i="1" dirty="0" smtClean="0"/>
              <a:t> and Wikipedia: A Memoir </a:t>
            </a:r>
            <a:r>
              <a:rPr lang="hu-HU" i="1" dirty="0" smtClean="0">
                <a:hlinkClick r:id="rId2"/>
              </a:rPr>
              <a:t>Part I</a:t>
            </a:r>
            <a:r>
              <a:rPr lang="en-US" i="1" dirty="0" smtClean="0">
                <a:hlinkClick r:id="rId2"/>
              </a:rPr>
              <a:t>.</a:t>
            </a:r>
            <a:r>
              <a:rPr lang="hu-HU" i="1" dirty="0" smtClean="0"/>
              <a:t>, </a:t>
            </a:r>
            <a:r>
              <a:rPr lang="hu-HU" i="1" dirty="0" smtClean="0">
                <a:hlinkClick r:id="rId3"/>
              </a:rPr>
              <a:t>Part II.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Wikipédia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270+ nyelv (31 &gt; 100K cikk)</a:t>
            </a:r>
          </a:p>
          <a:p>
            <a:r>
              <a:rPr lang="hu-HU" dirty="0" smtClean="0"/>
              <a:t>~20M </a:t>
            </a:r>
            <a:r>
              <a:rPr lang="hu-HU" dirty="0" smtClean="0"/>
              <a:t>cikk (angol: </a:t>
            </a:r>
            <a:r>
              <a:rPr lang="hu-HU" dirty="0" smtClean="0"/>
              <a:t>4M</a:t>
            </a:r>
            <a:r>
              <a:rPr lang="hu-HU" dirty="0" smtClean="0"/>
              <a:t>)</a:t>
            </a:r>
          </a:p>
          <a:p>
            <a:r>
              <a:rPr lang="hu-HU" dirty="0" smtClean="0"/>
              <a:t>~100K szerkesztő</a:t>
            </a:r>
          </a:p>
          <a:p>
            <a:r>
              <a:rPr lang="hu-HU" dirty="0" smtClean="0"/>
              <a:t>Havi </a:t>
            </a:r>
            <a:r>
              <a:rPr lang="hu-HU" dirty="0" smtClean="0"/>
              <a:t>475M </a:t>
            </a:r>
            <a:r>
              <a:rPr lang="hu-HU" dirty="0" smtClean="0"/>
              <a:t>látogató</a:t>
            </a:r>
          </a:p>
          <a:p>
            <a:r>
              <a:rPr lang="hu-HU" dirty="0" smtClean="0"/>
              <a:t>Napi </a:t>
            </a:r>
            <a:r>
              <a:rPr lang="hu-HU" dirty="0" smtClean="0"/>
              <a:t>400K szerkesztés, </a:t>
            </a:r>
            <a:br>
              <a:rPr lang="hu-HU" dirty="0" smtClean="0"/>
            </a:br>
            <a:r>
              <a:rPr lang="hu-HU" dirty="0" smtClean="0"/>
              <a:t>300 új cikk</a:t>
            </a:r>
            <a:endParaRPr lang="hu-HU" dirty="0" smtClean="0"/>
          </a:p>
          <a:p>
            <a:r>
              <a:rPr lang="hu-HU" dirty="0" smtClean="0"/>
              <a:t>Vizsgálatok:</a:t>
            </a:r>
          </a:p>
          <a:p>
            <a:pPr lvl="1"/>
            <a:r>
              <a:rPr lang="hu-HU" dirty="0" err="1" smtClean="0">
                <a:hlinkClick r:id="rId2"/>
              </a:rPr>
              <a:t>Nature</a:t>
            </a:r>
            <a:r>
              <a:rPr lang="hu-HU" dirty="0" smtClean="0"/>
              <a:t>: Britannica</a:t>
            </a:r>
          </a:p>
          <a:p>
            <a:pPr lvl="1"/>
            <a:r>
              <a:rPr lang="hu-HU" dirty="0" err="1" smtClean="0">
                <a:hlinkClick r:id="rId3" action="ppaction://hlinkfile"/>
              </a:rPr>
              <a:t>c't</a:t>
            </a:r>
            <a:r>
              <a:rPr lang="hu-HU" dirty="0" smtClean="0"/>
              <a:t>, </a:t>
            </a:r>
            <a:r>
              <a:rPr lang="hu-HU" dirty="0" smtClean="0">
                <a:hlinkClick r:id="rId4"/>
              </a:rPr>
              <a:t>Stern</a:t>
            </a:r>
            <a:r>
              <a:rPr lang="hu-HU" dirty="0" smtClean="0"/>
              <a:t>: </a:t>
            </a:r>
            <a:r>
              <a:rPr lang="hu-HU" dirty="0" err="1" smtClean="0"/>
              <a:t>Brockhaus</a:t>
            </a:r>
            <a:r>
              <a:rPr lang="hu-HU" dirty="0" smtClean="0"/>
              <a:t>, Encarta</a:t>
            </a:r>
          </a:p>
          <a:p>
            <a:pPr lvl="1"/>
            <a:r>
              <a:rPr lang="hu-HU" dirty="0" err="1" smtClean="0">
                <a:hlinkClick r:id="rId5"/>
              </a:rPr>
              <a:t>Verdens</a:t>
            </a:r>
            <a:r>
              <a:rPr lang="hu-HU" dirty="0" smtClean="0">
                <a:hlinkClick r:id="rId5"/>
              </a:rPr>
              <a:t> Gang</a:t>
            </a:r>
            <a:r>
              <a:rPr lang="hu-HU" dirty="0" smtClean="0"/>
              <a:t>: </a:t>
            </a:r>
            <a:r>
              <a:rPr lang="hu-HU" dirty="0" err="1" smtClean="0"/>
              <a:t>Store</a:t>
            </a:r>
            <a:r>
              <a:rPr lang="hu-HU" dirty="0" smtClean="0"/>
              <a:t> </a:t>
            </a:r>
            <a:r>
              <a:rPr lang="hu-HU" dirty="0" err="1" smtClean="0"/>
              <a:t>Norske</a:t>
            </a:r>
            <a:r>
              <a:rPr lang="hu-HU" dirty="0" smtClean="0"/>
              <a:t> </a:t>
            </a:r>
            <a:r>
              <a:rPr lang="hu-HU" dirty="0" err="1" smtClean="0"/>
              <a:t>Leksikon</a:t>
            </a:r>
            <a:endParaRPr lang="hu-H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3438" y="2571744"/>
            <a:ext cx="3395637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zövegdoboz 5"/>
          <p:cNvSpPr txBox="1"/>
          <p:nvPr/>
        </p:nvSpPr>
        <p:spPr>
          <a:xfrm>
            <a:off x="357158" y="6215082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További adatok: </a:t>
            </a:r>
            <a:r>
              <a:rPr lang="hu-HU" dirty="0" err="1" smtClean="0">
                <a:hlinkClick r:id="rId7"/>
              </a:rPr>
              <a:t>Wikimedia</a:t>
            </a:r>
            <a:r>
              <a:rPr lang="hu-HU" dirty="0" smtClean="0">
                <a:hlinkClick r:id="rId7"/>
              </a:rPr>
              <a:t> </a:t>
            </a:r>
            <a:r>
              <a:rPr lang="hu-HU" dirty="0" err="1" smtClean="0">
                <a:hlinkClick r:id="rId7"/>
              </a:rPr>
              <a:t>Statistics</a:t>
            </a:r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Wikimédia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Nonprofit, évi </a:t>
            </a:r>
            <a:r>
              <a:rPr lang="hu-HU" dirty="0" smtClean="0"/>
              <a:t>20M</a:t>
            </a:r>
            <a:r>
              <a:rPr lang="hu-HU" dirty="0" smtClean="0"/>
              <a:t>$ adományokból</a:t>
            </a:r>
          </a:p>
          <a:p>
            <a:r>
              <a:rPr lang="hu-HU" dirty="0" smtClean="0"/>
              <a:t>5. leglátogatottabb oldal(csoport), </a:t>
            </a:r>
            <a:r>
              <a:rPr lang="hu-HU" dirty="0" smtClean="0"/>
              <a:t>~500 </a:t>
            </a:r>
            <a:r>
              <a:rPr lang="hu-HU" dirty="0" smtClean="0"/>
              <a:t>szerver, 10G/s</a:t>
            </a:r>
          </a:p>
          <a:p>
            <a:r>
              <a:rPr lang="hu-HU" dirty="0" smtClean="0"/>
              <a:t>&lt;100 </a:t>
            </a:r>
            <a:r>
              <a:rPr lang="hu-HU" dirty="0" smtClean="0"/>
              <a:t>alkalmazott (az első 2005-ben)</a:t>
            </a:r>
          </a:p>
          <a:p>
            <a:r>
              <a:rPr lang="hu-HU" dirty="0" smtClean="0"/>
              <a:t>40 </a:t>
            </a:r>
            <a:r>
              <a:rPr lang="hu-HU" dirty="0" smtClean="0"/>
              <a:t>társegyesület</a:t>
            </a:r>
          </a:p>
          <a:p>
            <a:r>
              <a:rPr lang="hu-HU" dirty="0" smtClean="0"/>
              <a:t>9 tagú kuratórium, ebből 3-at a szerkesztők választanak, 2-t a társegyesületek, 5-öt maga a kuratórium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Magyar </a:t>
            </a:r>
            <a:r>
              <a:rPr lang="hu-HU" dirty="0" err="1" smtClean="0"/>
              <a:t>Wikipédia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215K </a:t>
            </a:r>
            <a:r>
              <a:rPr lang="hu-HU" dirty="0" smtClean="0"/>
              <a:t>szócikk, napi </a:t>
            </a:r>
            <a:r>
              <a:rPr lang="hu-HU" dirty="0" smtClean="0"/>
              <a:t>60-70 </a:t>
            </a:r>
            <a:r>
              <a:rPr lang="hu-HU" dirty="0" smtClean="0"/>
              <a:t>új</a:t>
            </a:r>
          </a:p>
          <a:p>
            <a:r>
              <a:rPr lang="hu-HU" dirty="0" smtClean="0"/>
              <a:t>Havi 100K szerkesztés</a:t>
            </a:r>
          </a:p>
          <a:p>
            <a:r>
              <a:rPr lang="hu-HU" dirty="0" smtClean="0"/>
              <a:t>Szerkesztők:~500x havi 5 </a:t>
            </a:r>
            <a:r>
              <a:rPr lang="hu-HU" dirty="0" err="1" smtClean="0"/>
              <a:t>szerk</a:t>
            </a:r>
            <a:r>
              <a:rPr lang="hu-HU" dirty="0" smtClean="0"/>
              <a:t>, ~100x havi 100</a:t>
            </a:r>
            <a:endParaRPr lang="hu-HU" dirty="0" smtClean="0"/>
          </a:p>
          <a:p>
            <a:r>
              <a:rPr lang="hu-HU" dirty="0" smtClean="0"/>
              <a:t>Pár évvel ezelőtt </a:t>
            </a:r>
            <a:r>
              <a:rPr lang="hu-HU" dirty="0" smtClean="0"/>
              <a:t>10-11</a:t>
            </a:r>
            <a:r>
              <a:rPr lang="hu-HU" dirty="0" smtClean="0"/>
              <a:t>. leglátogatottabb (35% </a:t>
            </a:r>
            <a:r>
              <a:rPr lang="hu-HU" dirty="0" err="1" smtClean="0"/>
              <a:t>reach</a:t>
            </a:r>
            <a:r>
              <a:rPr lang="hu-HU" dirty="0" smtClean="0"/>
              <a:t> ~= </a:t>
            </a:r>
            <a:r>
              <a:rPr lang="hu-HU" dirty="0" err="1" smtClean="0"/>
              <a:t>origo.hu</a:t>
            </a:r>
            <a:r>
              <a:rPr lang="hu-HU" dirty="0" smtClean="0"/>
              <a:t>)</a:t>
            </a:r>
          </a:p>
          <a:p>
            <a:r>
              <a:rPr lang="hu-HU" dirty="0" smtClean="0"/>
              <a:t>Magyar Nagylexikon: 160K rövidebb cikk (~40%-os átfedés), 150K </a:t>
            </a:r>
            <a:r>
              <a:rPr lang="hu-HU" dirty="0" smtClean="0"/>
              <a:t>Ft</a:t>
            </a:r>
          </a:p>
          <a:p>
            <a:r>
              <a:rPr lang="hu-HU" dirty="0" smtClean="0"/>
              <a:t>Britannica Hungarica: 40K cikk, 60K Ft</a:t>
            </a:r>
            <a:endParaRPr lang="hu-HU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Alapelvek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Viselkedés</a:t>
            </a:r>
          </a:p>
          <a:p>
            <a:r>
              <a:rPr lang="hu-HU" dirty="0" smtClean="0"/>
              <a:t>Döntéshozatal</a:t>
            </a:r>
          </a:p>
          <a:p>
            <a:r>
              <a:rPr lang="hu-HU" dirty="0" smtClean="0"/>
              <a:t>Semlegesség</a:t>
            </a:r>
          </a:p>
          <a:p>
            <a:r>
              <a:rPr lang="hu-HU" dirty="0" smtClean="0"/>
              <a:t>Szabadság</a:t>
            </a:r>
          </a:p>
          <a:p>
            <a:r>
              <a:rPr lang="hu-HU" dirty="0" smtClean="0"/>
              <a:t>„</a:t>
            </a:r>
            <a:r>
              <a:rPr lang="hu-HU" dirty="0" err="1" smtClean="0"/>
              <a:t>Ignore</a:t>
            </a:r>
            <a:r>
              <a:rPr lang="hu-HU" dirty="0" smtClean="0"/>
              <a:t> </a:t>
            </a:r>
            <a:r>
              <a:rPr lang="hu-HU" dirty="0" err="1" smtClean="0"/>
              <a:t>all</a:t>
            </a:r>
            <a:r>
              <a:rPr lang="hu-HU" dirty="0" smtClean="0"/>
              <a:t> </a:t>
            </a:r>
            <a:r>
              <a:rPr lang="hu-HU" dirty="0" err="1" smtClean="0"/>
              <a:t>rules</a:t>
            </a:r>
            <a:r>
              <a:rPr lang="hu-HU" dirty="0" smtClean="0"/>
              <a:t>”</a:t>
            </a:r>
          </a:p>
        </p:txBody>
      </p:sp>
      <p:sp>
        <p:nvSpPr>
          <p:cNvPr id="8" name="Szövegdoboz 7"/>
          <p:cNvSpPr txBox="1"/>
          <p:nvPr/>
        </p:nvSpPr>
        <p:spPr>
          <a:xfrm>
            <a:off x="571472" y="6286520"/>
            <a:ext cx="8286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Wikipédia: </a:t>
            </a:r>
            <a:r>
              <a:rPr lang="hu-HU" dirty="0" smtClean="0">
                <a:hlinkClick r:id="rId2"/>
              </a:rPr>
              <a:t>Alapelvek</a:t>
            </a:r>
            <a:r>
              <a:rPr lang="hu-HU" dirty="0" smtClean="0"/>
              <a:t>, </a:t>
            </a:r>
            <a:r>
              <a:rPr lang="hu-HU" dirty="0" smtClean="0">
                <a:hlinkClick r:id="rId3"/>
              </a:rPr>
              <a:t>Az öt pillér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Alapelvek: viselkedés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Nyíltság (bárki szerkeszthet, tekintélyelv-ellenesség)</a:t>
            </a:r>
          </a:p>
          <a:p>
            <a:r>
              <a:rPr lang="hu-HU" dirty="0" smtClean="0"/>
              <a:t>Jóhiszeműség</a:t>
            </a:r>
          </a:p>
          <a:p>
            <a:r>
              <a:rPr lang="hu-HU" dirty="0" smtClean="0"/>
              <a:t>Civilizált hangnem, racionális vita</a:t>
            </a:r>
          </a:p>
          <a:p>
            <a:r>
              <a:rPr lang="hu-HU" dirty="0" smtClean="0"/>
              <a:t>Nem újdonság – netikett, hackeretika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Wikipédia</Template>
  <TotalTime>1181</TotalTime>
  <Words>1697</Words>
  <Application>Microsoft Office PowerPoint</Application>
  <PresentationFormat>Diavetítés a képernyőre (4:3 oldalarány)</PresentationFormat>
  <Paragraphs>268</Paragraphs>
  <Slides>39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39</vt:i4>
      </vt:variant>
    </vt:vector>
  </HeadingPairs>
  <TitlesOfParts>
    <vt:vector size="40" baseType="lpstr">
      <vt:lpstr>Office-téma</vt:lpstr>
      <vt:lpstr>A Wikipédia és a wiki modell</vt:lpstr>
      <vt:lpstr>Mi a wiki?</vt:lpstr>
      <vt:lpstr>Mi a Wikipédia?</vt:lpstr>
      <vt:lpstr>A múlt dióhéjban</vt:lpstr>
      <vt:lpstr>Wikipédia</vt:lpstr>
      <vt:lpstr>Wikimédia</vt:lpstr>
      <vt:lpstr>Magyar Wikipédia</vt:lpstr>
      <vt:lpstr>Alapelvek</vt:lpstr>
      <vt:lpstr>Alapelvek: viselkedés</vt:lpstr>
      <vt:lpstr>Viselkedés: működhet-e?</vt:lpstr>
      <vt:lpstr>Viselkedés: működhet-e?</vt:lpstr>
      <vt:lpstr>Viselkedés: működhet-e?</vt:lpstr>
      <vt:lpstr>Döntéshozatal</vt:lpstr>
      <vt:lpstr>Döntéshozatal</vt:lpstr>
      <vt:lpstr>Semlegesség</vt:lpstr>
      <vt:lpstr>Szabadság</vt:lpstr>
      <vt:lpstr>Ignore all rules</vt:lpstr>
      <vt:lpstr>Kik készítik a Wikipédiát?</vt:lpstr>
      <vt:lpstr>Milyen teendők vannak egy cikkel?</vt:lpstr>
      <vt:lpstr>Milyen közösségi terek vannak?</vt:lpstr>
      <vt:lpstr>Szerkesztési viták</vt:lpstr>
      <vt:lpstr>Szerkesztési viták: helyesírás</vt:lpstr>
      <vt:lpstr>Szerkesztési viták: marginális témák</vt:lpstr>
      <vt:lpstr>Szerkesztési viták</vt:lpstr>
      <vt:lpstr>Szerkesztési viták: külső kampányok</vt:lpstr>
      <vt:lpstr>Szerkesztési viták: etikai kérdések</vt:lpstr>
      <vt:lpstr>Szerkesztési viták: reklám, propaganda</vt:lpstr>
      <vt:lpstr>Kiegyensúlyozatlanság</vt:lpstr>
      <vt:lpstr>Közösségi viták</vt:lpstr>
      <vt:lpstr>Jogi problémák</vt:lpstr>
      <vt:lpstr>Jogi problémák: nemzetközi szerzői jog</vt:lpstr>
      <vt:lpstr>Jogi problémák: nemzetközi szerzői jog</vt:lpstr>
      <vt:lpstr>Jogi problémák: közkincs</vt:lpstr>
      <vt:lpstr>Jogi problémák: adatvédelem</vt:lpstr>
      <vt:lpstr>Technikai problémák</vt:lpstr>
      <vt:lpstr>Más wikik</vt:lpstr>
      <vt:lpstr>Vállalati wikik</vt:lpstr>
      <vt:lpstr>Saját wiki</vt:lpstr>
      <vt:lpstr>Workshop</vt:lpstr>
    </vt:vector>
  </TitlesOfParts>
  <Company>ELTE IK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Wikipédia</dc:title>
  <dc:creator>Tisza Gergő</dc:creator>
  <cp:lastModifiedBy>Tisza Gergő</cp:lastModifiedBy>
  <cp:revision>191</cp:revision>
  <dcterms:created xsi:type="dcterms:W3CDTF">2010-04-25T17:26:19Z</dcterms:created>
  <dcterms:modified xsi:type="dcterms:W3CDTF">2012-05-11T11:37:56Z</dcterms:modified>
</cp:coreProperties>
</file>